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321" r:id="rId2"/>
    <p:sldId id="322" r:id="rId3"/>
    <p:sldId id="265" r:id="rId4"/>
    <p:sldId id="266" r:id="rId5"/>
    <p:sldId id="283" r:id="rId6"/>
    <p:sldId id="296" r:id="rId7"/>
    <p:sldId id="298" r:id="rId8"/>
    <p:sldId id="297" r:id="rId9"/>
    <p:sldId id="299" r:id="rId10"/>
    <p:sldId id="300" r:id="rId11"/>
    <p:sldId id="311" r:id="rId12"/>
    <p:sldId id="312" r:id="rId13"/>
    <p:sldId id="313" r:id="rId14"/>
    <p:sldId id="305" r:id="rId15"/>
    <p:sldId id="314" r:id="rId16"/>
    <p:sldId id="306" r:id="rId17"/>
    <p:sldId id="315" r:id="rId18"/>
    <p:sldId id="307" r:id="rId19"/>
    <p:sldId id="316" r:id="rId20"/>
    <p:sldId id="308" r:id="rId21"/>
    <p:sldId id="309" r:id="rId22"/>
    <p:sldId id="301" r:id="rId23"/>
    <p:sldId id="320" r:id="rId24"/>
    <p:sldId id="302" r:id="rId25"/>
    <p:sldId id="310" r:id="rId26"/>
  </p:sldIdLst>
  <p:sldSz cx="9144000" cy="6858000" type="screen4x3"/>
  <p:notesSz cx="6808788" cy="9940925"/>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734"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pPr>
              <a:defRPr/>
            </a:pPr>
            <a:fld id="{A9406F40-92AB-4F37-90F6-F19007043478}" type="datetimeFigureOut">
              <a:rPr lang="ru-RU"/>
              <a:pPr>
                <a:defRPr/>
              </a:pPr>
              <a:t>25.02.2025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386980C-D254-4DDC-B3EA-F33D76306914}"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1BD65416-C0C7-4FCE-9C52-797E776192E2}" type="datetimeFigureOut">
              <a:rPr lang="ru-RU"/>
              <a:pPr>
                <a:defRPr/>
              </a:pPr>
              <a:t>25.02.2025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677C65E-DDDF-4D81-ADB1-F208DE4FECC8}"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00B6F6EF-C84A-45CF-AAA4-DAA7AD2C8CFC}" type="datetimeFigureOut">
              <a:rPr lang="ru-RU"/>
              <a:pPr>
                <a:defRPr/>
              </a:pPr>
              <a:t>25.02.2025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EEF8A4B-C466-4DFE-AF0E-099CFC577E11}"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780279C4-32BC-4D33-9702-5025C56396CA}" type="datetimeFigureOut">
              <a:rPr lang="ru-RU"/>
              <a:pPr>
                <a:defRPr/>
              </a:pPr>
              <a:t>25.02.2025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E6FAA22-57B5-4033-A0A7-ED07D49ACE05}"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fld id="{8E6E4CE1-5F5C-4FE9-B20C-02438E1033AC}" type="datetimeFigureOut">
              <a:rPr lang="ru-RU"/>
              <a:pPr>
                <a:defRPr/>
              </a:pPr>
              <a:t>25.02.2025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47F6D48-E6AF-49CC-BD10-3DA10E177DDB}"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a:defRPr/>
            </a:pPr>
            <a:fld id="{2BDF0A3A-525D-495B-9E4F-DFD9BE2DD1BA}" type="datetimeFigureOut">
              <a:rPr lang="ru-RU"/>
              <a:pPr>
                <a:defRPr/>
              </a:pPr>
              <a:t>25.02.2025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C6E608AF-55C0-4489-BCA9-8DB5E1912A1A}"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a:defRPr/>
            </a:pPr>
            <a:fld id="{855A5D7F-8597-42C3-AE4F-4FCE924CE66F}" type="datetimeFigureOut">
              <a:rPr lang="ru-RU"/>
              <a:pPr>
                <a:defRPr/>
              </a:pPr>
              <a:t>25.02.2025</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6BDB66B1-EEBC-4EBC-92FD-5EFA256DECAF}"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a:defRPr/>
            </a:pPr>
            <a:fld id="{7146F008-85CC-4A1E-B6FA-98D18A64796E}" type="datetimeFigureOut">
              <a:rPr lang="ru-RU"/>
              <a:pPr>
                <a:defRPr/>
              </a:pPr>
              <a:t>25.02.2025</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8BD08CC3-4BCC-485D-9179-C2F492E7A815}"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ADA7F4F7-DFB5-4574-93B9-DAFE126F70C9}" type="datetimeFigureOut">
              <a:rPr lang="ru-RU"/>
              <a:pPr>
                <a:defRPr/>
              </a:pPr>
              <a:t>25.02.2025</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0BEC3F14-BCEC-4598-BA1E-D222A31B4BAC}"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BA8846A5-8C99-4722-B76C-35417294F6B4}" type="datetimeFigureOut">
              <a:rPr lang="ru-RU"/>
              <a:pPr>
                <a:defRPr/>
              </a:pPr>
              <a:t>25.02.2025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4C9B51B7-DF9A-4198-8357-B272016DF53A}"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B6FF3145-7540-463D-A085-9C8E69CE2DB5}" type="datetimeFigureOut">
              <a:rPr lang="ru-RU"/>
              <a:pPr>
                <a:defRPr/>
              </a:pPr>
              <a:t>25.02.2025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761E88EA-4C1D-4066-92F3-A878FFFFB4DA}"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987E7FD4-5FD3-46B8-B725-9135237A313D}" type="datetimeFigureOut">
              <a:rPr lang="ru-RU"/>
              <a:pPr>
                <a:defRPr/>
              </a:pPr>
              <a:t>25.02.2025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772B9C8E-89D0-47F0-8996-93BAE17FDA4C}"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docs.dtkt.ua/doc/z1302-24"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docs.dtkt.ua/doc/z1302-24"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3.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docs.dtkt.ua/doc/z1302-24"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4.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ips.ligazakon.net/document/t222697z?utm_source=biz.ligazakon.net&amp;utm_medium=news&amp;utm_content=bizpress01" TargetMode="External"/><Relationship Id="rId2" Type="http://schemas.openxmlformats.org/officeDocument/2006/relationships/hyperlink" Target="https://ips.ligazakon.net/document/t095900?utm_source=biz.ligazakon.net&amp;utm_medium=news&amp;utm_content=bizpress01"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ips.ligazakon.net/document/t095900?utm_source=biz.ligazakon.net&amp;utm_medium=news&amp;utm_content=bizpress01"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6CEEC94D-D83A-4073-91F0-DD2AE34F9D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907" y="2843234"/>
            <a:ext cx="8572185" cy="117153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Заголовок 1"/>
          <p:cNvSpPr txBox="1">
            <a:spLocks/>
          </p:cNvSpPr>
          <p:nvPr/>
        </p:nvSpPr>
        <p:spPr bwMode="auto">
          <a:xfrm>
            <a:off x="2987675" y="1052513"/>
            <a:ext cx="5832475" cy="936625"/>
          </a:xfrm>
          <a:prstGeom prst="rect">
            <a:avLst/>
          </a:prstGeom>
          <a:noFill/>
          <a:ln w="9525">
            <a:noFill/>
            <a:miter lim="800000"/>
            <a:headEnd/>
            <a:tailEnd/>
          </a:ln>
        </p:spPr>
        <p:txBody>
          <a:bodyPr anchor="ctr"/>
          <a:lstStyle/>
          <a:p>
            <a:pPr algn="ctr"/>
            <a:r>
              <a:rPr lang="ru-RU" u="sng">
                <a:solidFill>
                  <a:srgbClr val="00B050"/>
                </a:solidFill>
                <a:latin typeface="Calibri" pitchFamily="34" charset="0"/>
                <a:hlinkClick r:id="rId2"/>
              </a:rPr>
              <a:t>Наказ Міністерства фінансів України від 09.08.2024 №400</a:t>
            </a:r>
            <a:endParaRPr lang="ru-RU" u="sng">
              <a:solidFill>
                <a:srgbClr val="00B050"/>
              </a:solidFill>
              <a:latin typeface="Calibri" pitchFamily="34" charset="0"/>
            </a:endParaRPr>
          </a:p>
          <a:p>
            <a:pPr algn="ctr"/>
            <a:endParaRPr lang="uk-UA" sz="1600" b="1" i="1" u="sng">
              <a:solidFill>
                <a:srgbClr val="00B050"/>
              </a:solidFill>
              <a:latin typeface="Calibri" pitchFamily="34" charset="0"/>
            </a:endParaRPr>
          </a:p>
          <a:p>
            <a:pPr algn="ctr"/>
            <a:r>
              <a:rPr lang="uk-UA" sz="1400" b="1" i="1" u="sng">
                <a:solidFill>
                  <a:srgbClr val="00B050"/>
                </a:solidFill>
                <a:latin typeface="Calibri" pitchFamily="34" charset="0"/>
              </a:rPr>
              <a:t>Опублікований 25.09.2024, набрав чинності з 01.10.2024</a:t>
            </a:r>
            <a:endParaRPr lang="ru-RU" sz="1400" b="1" i="1" u="sng">
              <a:solidFill>
                <a:srgbClr val="00B050"/>
              </a:solidFill>
              <a:latin typeface="Calibri" pitchFamily="34" charset="0"/>
            </a:endParaRPr>
          </a:p>
        </p:txBody>
      </p:sp>
      <p:sp>
        <p:nvSpPr>
          <p:cNvPr id="22531" name="Заголовок 1"/>
          <p:cNvSpPr txBox="1">
            <a:spLocks/>
          </p:cNvSpPr>
          <p:nvPr/>
        </p:nvSpPr>
        <p:spPr bwMode="auto">
          <a:xfrm>
            <a:off x="4932363" y="0"/>
            <a:ext cx="4211637" cy="360363"/>
          </a:xfrm>
          <a:prstGeom prst="rect">
            <a:avLst/>
          </a:prstGeom>
          <a:noFill/>
          <a:ln w="9525">
            <a:noFill/>
            <a:miter lim="800000"/>
            <a:headEnd/>
            <a:tailEnd/>
          </a:ln>
        </p:spPr>
        <p:txBody>
          <a:bodyPr anchor="ctr"/>
          <a:lstStyle/>
          <a:p>
            <a:pPr algn="ctr"/>
            <a:r>
              <a:rPr lang="uk-UA" sz="1600" b="1" i="1">
                <a:solidFill>
                  <a:srgbClr val="FF0000"/>
                </a:solidFill>
                <a:latin typeface="Calibri" pitchFamily="34" charset="0"/>
              </a:rPr>
              <a:t>Експортне забезпечення</a:t>
            </a:r>
          </a:p>
        </p:txBody>
      </p:sp>
      <p:sp>
        <p:nvSpPr>
          <p:cNvPr id="17" name="Заголовок 1"/>
          <p:cNvSpPr>
            <a:spLocks noGrp="1"/>
          </p:cNvSpPr>
          <p:nvPr>
            <p:ph type="title"/>
          </p:nvPr>
        </p:nvSpPr>
        <p:spPr>
          <a:xfrm>
            <a:off x="4932363" y="404813"/>
            <a:ext cx="4211637" cy="287337"/>
          </a:xfrm>
        </p:spPr>
        <p:txBody>
          <a:bodyPr rtlCol="0">
            <a:normAutofit fontScale="90000"/>
          </a:bodyPr>
          <a:lstStyle/>
          <a:p>
            <a:pPr fontAlgn="auto">
              <a:spcAft>
                <a:spcPts val="0"/>
              </a:spcAft>
              <a:defRPr/>
            </a:pPr>
            <a:r>
              <a:rPr lang="uk-UA" sz="2000" b="1" i="1" dirty="0">
                <a:solidFill>
                  <a:srgbClr val="00B0F0"/>
                </a:solidFill>
              </a:rPr>
              <a:t>Оподаткування</a:t>
            </a:r>
            <a:endParaRPr lang="uk-UA" sz="2000" b="1" dirty="0">
              <a:solidFill>
                <a:srgbClr val="00B0F0"/>
              </a:solidFill>
            </a:endParaRPr>
          </a:p>
        </p:txBody>
      </p:sp>
      <p:sp>
        <p:nvSpPr>
          <p:cNvPr id="11" name="Заголовок 1"/>
          <p:cNvSpPr txBox="1">
            <a:spLocks/>
          </p:cNvSpPr>
          <p:nvPr/>
        </p:nvSpPr>
        <p:spPr>
          <a:xfrm>
            <a:off x="395288" y="1268413"/>
            <a:ext cx="2376487" cy="711200"/>
          </a:xfrm>
          <a:prstGeom prst="rect">
            <a:avLst/>
          </a:prstGeom>
        </p:spPr>
        <p:txBody>
          <a:bodyPr anchor="ctr">
            <a:normAutofit fontScale="92500" lnSpcReduction="10000"/>
          </a:bodyPr>
          <a:lstStyle/>
          <a:p>
            <a:pPr fontAlgn="auto">
              <a:spcAft>
                <a:spcPts val="0"/>
              </a:spcAft>
              <a:defRPr/>
            </a:pPr>
            <a:r>
              <a:rPr lang="uk-UA" sz="1600" b="1" i="1" dirty="0">
                <a:solidFill>
                  <a:srgbClr val="FF0000"/>
                </a:solidFill>
                <a:latin typeface="+mn-lt"/>
                <a:cs typeface="+mn-cs"/>
              </a:rPr>
              <a:t>Форма ПН для операцій </a:t>
            </a:r>
            <a:r>
              <a:rPr lang="uk-UA" sz="1600" b="1" i="1" dirty="0" err="1">
                <a:solidFill>
                  <a:srgbClr val="FF0000"/>
                </a:solidFill>
                <a:latin typeface="+mn-lt"/>
                <a:cs typeface="+mn-cs"/>
              </a:rPr>
              <a:t>РЕЗ</a:t>
            </a:r>
            <a:r>
              <a:rPr lang="uk-UA" sz="1600" b="1" i="1" dirty="0">
                <a:solidFill>
                  <a:srgbClr val="FF0000"/>
                </a:solidFill>
                <a:latin typeface="+mn-lt"/>
                <a:cs typeface="+mn-cs"/>
              </a:rPr>
              <a:t>!</a:t>
            </a:r>
          </a:p>
          <a:p>
            <a:pPr fontAlgn="auto">
              <a:spcAft>
                <a:spcPts val="0"/>
              </a:spcAft>
              <a:defRPr/>
            </a:pPr>
            <a:r>
              <a:rPr lang="en-US" sz="1600" b="1" dirty="0">
                <a:solidFill>
                  <a:srgbClr val="00B0F0"/>
                </a:solidFill>
                <a:latin typeface="+mn-lt"/>
                <a:cs typeface="+mn-cs"/>
              </a:rPr>
              <a:t>J</a:t>
            </a:r>
            <a:r>
              <a:rPr lang="uk-UA" sz="1600" b="1" dirty="0">
                <a:solidFill>
                  <a:srgbClr val="00B0F0"/>
                </a:solidFill>
                <a:latin typeface="+mn-lt"/>
                <a:cs typeface="+mn-cs"/>
              </a:rPr>
              <a:t>/</a:t>
            </a:r>
            <a:r>
              <a:rPr lang="en-US" sz="1600" b="1" dirty="0">
                <a:solidFill>
                  <a:srgbClr val="00B0F0"/>
                </a:solidFill>
                <a:latin typeface="+mn-lt"/>
                <a:cs typeface="+mn-cs"/>
              </a:rPr>
              <a:t>F1211001</a:t>
            </a:r>
            <a:endParaRPr lang="uk-UA" sz="1600" b="1" i="1" dirty="0">
              <a:solidFill>
                <a:srgbClr val="00B0F0"/>
              </a:solidFill>
              <a:latin typeface="+mn-lt"/>
              <a:cs typeface="+mn-cs"/>
            </a:endParaRPr>
          </a:p>
        </p:txBody>
      </p:sp>
      <p:pic>
        <p:nvPicPr>
          <p:cNvPr id="22534" name="Picture 2"/>
          <p:cNvPicPr>
            <a:picLocks noChangeAspect="1" noChangeArrowheads="1"/>
          </p:cNvPicPr>
          <p:nvPr/>
        </p:nvPicPr>
        <p:blipFill>
          <a:blip r:embed="rId3"/>
          <a:srcRect/>
          <a:stretch>
            <a:fillRect/>
          </a:stretch>
        </p:blipFill>
        <p:spPr bwMode="auto">
          <a:xfrm>
            <a:off x="0" y="2060575"/>
            <a:ext cx="9144000" cy="4797425"/>
          </a:xfrm>
          <a:prstGeom prst="rect">
            <a:avLst/>
          </a:prstGeom>
          <a:noFill/>
          <a:ln w="9525">
            <a:noFill/>
            <a:miter lim="800000"/>
            <a:headEnd/>
            <a:tailEnd/>
          </a:ln>
        </p:spPr>
      </p:pic>
      <p:pic>
        <p:nvPicPr>
          <p:cNvPr id="8" name="Рисунок 7">
            <a:extLst>
              <a:ext uri="{FF2B5EF4-FFF2-40B4-BE49-F238E27FC236}">
                <a16:creationId xmlns:a16="http://schemas.microsoft.com/office/drawing/2014/main" id="{486C8857-27B6-48BA-BEA2-F5B927018C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285935"/>
            <a:ext cx="3421997" cy="46767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Заголовок 1"/>
          <p:cNvSpPr txBox="1">
            <a:spLocks/>
          </p:cNvSpPr>
          <p:nvPr/>
        </p:nvSpPr>
        <p:spPr bwMode="auto">
          <a:xfrm>
            <a:off x="4932363" y="0"/>
            <a:ext cx="4211637" cy="360363"/>
          </a:xfrm>
          <a:prstGeom prst="rect">
            <a:avLst/>
          </a:prstGeom>
          <a:noFill/>
          <a:ln w="9525">
            <a:noFill/>
            <a:miter lim="800000"/>
            <a:headEnd/>
            <a:tailEnd/>
          </a:ln>
        </p:spPr>
        <p:txBody>
          <a:bodyPr anchor="ctr"/>
          <a:lstStyle/>
          <a:p>
            <a:pPr algn="ctr"/>
            <a:r>
              <a:rPr lang="uk-UA" sz="1600" b="1" i="1">
                <a:solidFill>
                  <a:srgbClr val="FF0000"/>
                </a:solidFill>
                <a:latin typeface="Calibri" pitchFamily="34" charset="0"/>
              </a:rPr>
              <a:t>Експортне забезпечення</a:t>
            </a:r>
          </a:p>
        </p:txBody>
      </p:sp>
      <p:sp>
        <p:nvSpPr>
          <p:cNvPr id="17" name="Заголовок 1"/>
          <p:cNvSpPr>
            <a:spLocks noGrp="1"/>
          </p:cNvSpPr>
          <p:nvPr>
            <p:ph type="title"/>
          </p:nvPr>
        </p:nvSpPr>
        <p:spPr>
          <a:xfrm>
            <a:off x="4932363" y="404813"/>
            <a:ext cx="4211637" cy="287337"/>
          </a:xfrm>
        </p:spPr>
        <p:txBody>
          <a:bodyPr rtlCol="0">
            <a:normAutofit fontScale="90000"/>
          </a:bodyPr>
          <a:lstStyle/>
          <a:p>
            <a:pPr fontAlgn="auto">
              <a:spcAft>
                <a:spcPts val="0"/>
              </a:spcAft>
              <a:defRPr/>
            </a:pPr>
            <a:r>
              <a:rPr lang="uk-UA" sz="2000" b="1" i="1" dirty="0">
                <a:solidFill>
                  <a:srgbClr val="00B0F0"/>
                </a:solidFill>
              </a:rPr>
              <a:t>Оподаткування</a:t>
            </a:r>
            <a:endParaRPr lang="uk-UA" sz="2000" b="1" dirty="0">
              <a:solidFill>
                <a:srgbClr val="00B0F0"/>
              </a:solidFill>
            </a:endParaRPr>
          </a:p>
        </p:txBody>
      </p:sp>
      <p:sp>
        <p:nvSpPr>
          <p:cNvPr id="11" name="Заголовок 1"/>
          <p:cNvSpPr txBox="1">
            <a:spLocks/>
          </p:cNvSpPr>
          <p:nvPr/>
        </p:nvSpPr>
        <p:spPr>
          <a:xfrm>
            <a:off x="6084888" y="1052513"/>
            <a:ext cx="2374900" cy="711200"/>
          </a:xfrm>
          <a:prstGeom prst="rect">
            <a:avLst/>
          </a:prstGeom>
        </p:spPr>
        <p:txBody>
          <a:bodyPr anchor="ctr">
            <a:normAutofit fontScale="92500"/>
          </a:bodyPr>
          <a:lstStyle/>
          <a:p>
            <a:pPr fontAlgn="auto">
              <a:spcAft>
                <a:spcPts val="0"/>
              </a:spcAft>
              <a:defRPr/>
            </a:pPr>
            <a:r>
              <a:rPr lang="uk-UA" sz="1600" b="1" i="1" dirty="0">
                <a:solidFill>
                  <a:srgbClr val="FF0000"/>
                </a:solidFill>
                <a:latin typeface="+mn-lt"/>
                <a:cs typeface="+mn-cs"/>
              </a:rPr>
              <a:t>Зразок заповнення ПН при експорті </a:t>
            </a:r>
            <a:r>
              <a:rPr lang="uk-UA" sz="1600" b="1" i="1" dirty="0" err="1">
                <a:solidFill>
                  <a:srgbClr val="FF0000"/>
                </a:solidFill>
                <a:latin typeface="+mn-lt"/>
                <a:cs typeface="+mn-cs"/>
              </a:rPr>
              <a:t>товарів-РЕЗ</a:t>
            </a:r>
            <a:endParaRPr lang="uk-UA" sz="1600" b="1" i="1" dirty="0">
              <a:solidFill>
                <a:srgbClr val="FF0000"/>
              </a:solidFill>
              <a:latin typeface="+mn-lt"/>
              <a:cs typeface="+mn-cs"/>
            </a:endParaRPr>
          </a:p>
        </p:txBody>
      </p:sp>
      <p:pic>
        <p:nvPicPr>
          <p:cNvPr id="23557" name="Picture 2"/>
          <p:cNvPicPr>
            <a:picLocks noChangeAspect="1" noChangeArrowheads="1"/>
          </p:cNvPicPr>
          <p:nvPr/>
        </p:nvPicPr>
        <p:blipFill>
          <a:blip r:embed="rId2"/>
          <a:srcRect/>
          <a:stretch>
            <a:fillRect/>
          </a:stretch>
        </p:blipFill>
        <p:spPr bwMode="auto">
          <a:xfrm>
            <a:off x="0" y="1847850"/>
            <a:ext cx="9144000" cy="5010150"/>
          </a:xfrm>
          <a:prstGeom prst="rect">
            <a:avLst/>
          </a:prstGeom>
          <a:noFill/>
          <a:ln w="9525">
            <a:noFill/>
            <a:miter lim="800000"/>
            <a:headEnd/>
            <a:tailEnd/>
          </a:ln>
        </p:spPr>
      </p:pic>
      <p:pic>
        <p:nvPicPr>
          <p:cNvPr id="7" name="Рисунок 6">
            <a:extLst>
              <a:ext uri="{FF2B5EF4-FFF2-40B4-BE49-F238E27FC236}">
                <a16:creationId xmlns:a16="http://schemas.microsoft.com/office/drawing/2014/main" id="{5BDB2DE4-C131-4190-B2E6-6F12299F9C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285935"/>
            <a:ext cx="3421997" cy="46767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Заголовок 1"/>
          <p:cNvSpPr txBox="1">
            <a:spLocks/>
          </p:cNvSpPr>
          <p:nvPr/>
        </p:nvSpPr>
        <p:spPr bwMode="auto">
          <a:xfrm>
            <a:off x="4932363" y="0"/>
            <a:ext cx="4211637" cy="360363"/>
          </a:xfrm>
          <a:prstGeom prst="rect">
            <a:avLst/>
          </a:prstGeom>
          <a:noFill/>
          <a:ln w="9525">
            <a:noFill/>
            <a:miter lim="800000"/>
            <a:headEnd/>
            <a:tailEnd/>
          </a:ln>
        </p:spPr>
        <p:txBody>
          <a:bodyPr anchor="ctr"/>
          <a:lstStyle/>
          <a:p>
            <a:pPr algn="ctr"/>
            <a:r>
              <a:rPr lang="uk-UA" sz="1600" b="1" i="1">
                <a:solidFill>
                  <a:srgbClr val="FF0000"/>
                </a:solidFill>
                <a:latin typeface="Calibri" pitchFamily="34" charset="0"/>
              </a:rPr>
              <a:t>Експортне забезпечення</a:t>
            </a:r>
          </a:p>
        </p:txBody>
      </p:sp>
      <p:sp>
        <p:nvSpPr>
          <p:cNvPr id="17" name="Заголовок 1"/>
          <p:cNvSpPr>
            <a:spLocks noGrp="1"/>
          </p:cNvSpPr>
          <p:nvPr>
            <p:ph type="title"/>
          </p:nvPr>
        </p:nvSpPr>
        <p:spPr>
          <a:xfrm>
            <a:off x="4932363" y="404813"/>
            <a:ext cx="4211637" cy="287337"/>
          </a:xfrm>
        </p:spPr>
        <p:txBody>
          <a:bodyPr rtlCol="0">
            <a:normAutofit fontScale="90000"/>
          </a:bodyPr>
          <a:lstStyle/>
          <a:p>
            <a:pPr fontAlgn="auto">
              <a:spcAft>
                <a:spcPts val="0"/>
              </a:spcAft>
              <a:defRPr/>
            </a:pPr>
            <a:r>
              <a:rPr lang="uk-UA" sz="2000" b="1" i="1" dirty="0">
                <a:solidFill>
                  <a:srgbClr val="00B0F0"/>
                </a:solidFill>
              </a:rPr>
              <a:t>Оподаткування</a:t>
            </a:r>
            <a:endParaRPr lang="uk-UA" sz="2000" b="1" dirty="0">
              <a:solidFill>
                <a:srgbClr val="00B0F0"/>
              </a:solidFill>
            </a:endParaRPr>
          </a:p>
        </p:txBody>
      </p:sp>
      <p:pic>
        <p:nvPicPr>
          <p:cNvPr id="24580" name="Picture 2"/>
          <p:cNvPicPr>
            <a:picLocks noChangeAspect="1" noChangeArrowheads="1"/>
          </p:cNvPicPr>
          <p:nvPr/>
        </p:nvPicPr>
        <p:blipFill>
          <a:blip r:embed="rId2"/>
          <a:srcRect/>
          <a:stretch>
            <a:fillRect/>
          </a:stretch>
        </p:blipFill>
        <p:spPr bwMode="auto">
          <a:xfrm>
            <a:off x="0" y="1773238"/>
            <a:ext cx="9144000" cy="5084762"/>
          </a:xfrm>
          <a:prstGeom prst="rect">
            <a:avLst/>
          </a:prstGeom>
          <a:noFill/>
          <a:ln w="9525">
            <a:noFill/>
            <a:miter lim="800000"/>
            <a:headEnd/>
            <a:tailEnd/>
          </a:ln>
        </p:spPr>
      </p:pic>
      <p:sp>
        <p:nvSpPr>
          <p:cNvPr id="7" name="Заголовок 1"/>
          <p:cNvSpPr txBox="1">
            <a:spLocks/>
          </p:cNvSpPr>
          <p:nvPr/>
        </p:nvSpPr>
        <p:spPr>
          <a:xfrm>
            <a:off x="6084888" y="1052513"/>
            <a:ext cx="2374900" cy="711200"/>
          </a:xfrm>
          <a:prstGeom prst="rect">
            <a:avLst/>
          </a:prstGeom>
        </p:spPr>
        <p:txBody>
          <a:bodyPr anchor="ctr">
            <a:normAutofit fontScale="92500"/>
          </a:bodyPr>
          <a:lstStyle/>
          <a:p>
            <a:pPr fontAlgn="auto">
              <a:spcAft>
                <a:spcPts val="0"/>
              </a:spcAft>
              <a:defRPr/>
            </a:pPr>
            <a:r>
              <a:rPr lang="uk-UA" sz="1600" b="1" i="1" dirty="0">
                <a:solidFill>
                  <a:srgbClr val="FF0000"/>
                </a:solidFill>
                <a:latin typeface="+mn-lt"/>
                <a:cs typeface="+mn-cs"/>
              </a:rPr>
              <a:t>Зразок заповнення ПН при експорті </a:t>
            </a:r>
            <a:r>
              <a:rPr lang="uk-UA" sz="1600" b="1" i="1" dirty="0" err="1">
                <a:solidFill>
                  <a:srgbClr val="FF0000"/>
                </a:solidFill>
                <a:latin typeface="+mn-lt"/>
                <a:cs typeface="+mn-cs"/>
              </a:rPr>
              <a:t>товарів-РЕЗ</a:t>
            </a:r>
            <a:endParaRPr lang="uk-UA" sz="1600" b="1" i="1" dirty="0">
              <a:solidFill>
                <a:srgbClr val="FF0000"/>
              </a:solidFill>
              <a:latin typeface="+mn-lt"/>
              <a:cs typeface="+mn-cs"/>
            </a:endParaRPr>
          </a:p>
        </p:txBody>
      </p:sp>
      <p:pic>
        <p:nvPicPr>
          <p:cNvPr id="8" name="Рисунок 7">
            <a:extLst>
              <a:ext uri="{FF2B5EF4-FFF2-40B4-BE49-F238E27FC236}">
                <a16:creationId xmlns:a16="http://schemas.microsoft.com/office/drawing/2014/main" id="{1B7CFFFF-2BA9-447B-9405-71C1BA26CB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285935"/>
            <a:ext cx="3421997" cy="46767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Заголовок 1"/>
          <p:cNvSpPr txBox="1">
            <a:spLocks/>
          </p:cNvSpPr>
          <p:nvPr/>
        </p:nvSpPr>
        <p:spPr bwMode="auto">
          <a:xfrm>
            <a:off x="179388" y="2708275"/>
            <a:ext cx="8713787" cy="2305050"/>
          </a:xfrm>
          <a:prstGeom prst="rect">
            <a:avLst/>
          </a:prstGeom>
          <a:noFill/>
          <a:ln w="9525">
            <a:noFill/>
            <a:miter lim="800000"/>
            <a:headEnd/>
            <a:tailEnd/>
          </a:ln>
        </p:spPr>
        <p:txBody>
          <a:bodyPr anchor="ctr"/>
          <a:lstStyle/>
          <a:p>
            <a:r>
              <a:rPr lang="uk-UA" sz="1600" u="sng">
                <a:solidFill>
                  <a:srgbClr val="00B050"/>
                </a:solidFill>
                <a:latin typeface="Calibri" pitchFamily="34" charset="0"/>
              </a:rPr>
              <a:t>Відповідно до </a:t>
            </a:r>
            <a:r>
              <a:rPr lang="uk-UA" sz="1600">
                <a:latin typeface="Calibri" pitchFamily="34" charset="0"/>
              </a:rPr>
              <a:t>пункту 201.1 статті 201 Кодексу та пункту 16 </a:t>
            </a:r>
            <a:r>
              <a:rPr lang="uk-UA" sz="1600" u="sng">
                <a:solidFill>
                  <a:srgbClr val="00B050"/>
                </a:solidFill>
                <a:latin typeface="Calibri" pitchFamily="34" charset="0"/>
              </a:rPr>
              <a:t>Порядку №</a:t>
            </a:r>
            <a:r>
              <a:rPr lang="en-US" sz="1600" u="sng">
                <a:solidFill>
                  <a:srgbClr val="00B050"/>
                </a:solidFill>
                <a:latin typeface="Calibri" pitchFamily="34" charset="0"/>
              </a:rPr>
              <a:t> 1307 </a:t>
            </a:r>
            <a:r>
              <a:rPr lang="uk-UA" sz="1600">
                <a:latin typeface="Calibri" pitchFamily="34" charset="0"/>
              </a:rPr>
              <a:t>платники податку, крім випадків постачання підакцизних товарів та товарів, ввезених на митну територію України, </a:t>
            </a:r>
            <a:r>
              <a:rPr lang="uk-UA" sz="1600" u="sng">
                <a:solidFill>
                  <a:srgbClr val="00B050"/>
                </a:solidFill>
                <a:latin typeface="Calibri" pitchFamily="34" charset="0"/>
              </a:rPr>
              <a:t>мають право зазначати код </a:t>
            </a:r>
            <a:r>
              <a:rPr lang="uk-UA" sz="1600">
                <a:latin typeface="Calibri" pitchFamily="34" charset="0"/>
              </a:rPr>
              <a:t>товару згідно з </a:t>
            </a:r>
            <a:r>
              <a:rPr lang="uk-UA" sz="1600" u="sng">
                <a:solidFill>
                  <a:srgbClr val="00B050"/>
                </a:solidFill>
                <a:latin typeface="Calibri" pitchFamily="34" charset="0"/>
              </a:rPr>
              <a:t>УКТ ЗЕД </a:t>
            </a:r>
            <a:r>
              <a:rPr lang="uk-UA" sz="1600">
                <a:latin typeface="Calibri" pitchFamily="34" charset="0"/>
              </a:rPr>
              <a:t>або код послуги згідно з ДКПП не повністю, але </a:t>
            </a:r>
            <a:r>
              <a:rPr lang="uk-UA" sz="1600" u="sng">
                <a:solidFill>
                  <a:srgbClr val="00B050"/>
                </a:solidFill>
                <a:latin typeface="Calibri" pitchFamily="34" charset="0"/>
              </a:rPr>
              <a:t>не менше ніж чотири перші цифри </a:t>
            </a:r>
            <a:r>
              <a:rPr lang="uk-UA" sz="1600">
                <a:latin typeface="Calibri" pitchFamily="34" charset="0"/>
              </a:rPr>
              <a:t>відповідного коду.</a:t>
            </a:r>
          </a:p>
          <a:p>
            <a:endParaRPr lang="uk-UA" sz="1600">
              <a:latin typeface="Calibri" pitchFamily="34" charset="0"/>
            </a:endParaRPr>
          </a:p>
          <a:p>
            <a:endParaRPr lang="uk-UA" sz="1600">
              <a:latin typeface="Calibri" pitchFamily="34" charset="0"/>
            </a:endParaRPr>
          </a:p>
          <a:p>
            <a:r>
              <a:rPr lang="uk-UA" sz="1600">
                <a:solidFill>
                  <a:srgbClr val="FF0000"/>
                </a:solidFill>
                <a:latin typeface="Calibri" pitchFamily="34" charset="0"/>
              </a:rPr>
              <a:t>Водночас</a:t>
            </a:r>
            <a:r>
              <a:rPr lang="uk-UA" sz="1600">
                <a:latin typeface="Calibri" pitchFamily="34" charset="0"/>
              </a:rPr>
              <a:t> </a:t>
            </a:r>
            <a:r>
              <a:rPr lang="uk-UA" sz="1600">
                <a:solidFill>
                  <a:srgbClr val="00B050"/>
                </a:solidFill>
                <a:latin typeface="Calibri" pitchFamily="34" charset="0"/>
              </a:rPr>
              <a:t>з урахуванням положень пункту 9-35 Митного кодексу України </a:t>
            </a:r>
            <a:r>
              <a:rPr lang="uk-UA" sz="1600">
                <a:solidFill>
                  <a:srgbClr val="00B0F0"/>
                </a:solidFill>
                <a:latin typeface="Calibri" pitchFamily="34" charset="0"/>
              </a:rPr>
              <a:t>рекомендовано</a:t>
            </a:r>
            <a:r>
              <a:rPr lang="uk-UA" sz="1600">
                <a:latin typeface="Calibri" pitchFamily="34" charset="0"/>
              </a:rPr>
              <a:t> при здійсненні операцій з вивезення за межі митної території України у митному режимі експорту окремих видів товарів складати податкову накладну та реєструвати її в ЄРПН </a:t>
            </a:r>
            <a:r>
              <a:rPr lang="uk-UA" sz="1600">
                <a:solidFill>
                  <a:srgbClr val="FF0000"/>
                </a:solidFill>
                <a:latin typeface="Calibri" pitchFamily="34" charset="0"/>
              </a:rPr>
              <a:t>із зазначенням повного коду товару згідно з УКТ ЗЕД </a:t>
            </a:r>
            <a:r>
              <a:rPr lang="uk-UA" sz="1600" u="sng">
                <a:solidFill>
                  <a:srgbClr val="FF0000"/>
                </a:solidFill>
                <a:latin typeface="Calibri" pitchFamily="34" charset="0"/>
              </a:rPr>
              <a:t>(на рівні десяти цифр</a:t>
            </a:r>
            <a:r>
              <a:rPr lang="uk-UA" sz="1600">
                <a:solidFill>
                  <a:srgbClr val="FF0000"/>
                </a:solidFill>
                <a:latin typeface="Calibri" pitchFamily="34" charset="0"/>
              </a:rPr>
              <a:t>).</a:t>
            </a:r>
          </a:p>
          <a:p>
            <a:endParaRPr lang="uk-UA" sz="1600">
              <a:latin typeface="Calibri" pitchFamily="34" charset="0"/>
            </a:endParaRPr>
          </a:p>
        </p:txBody>
      </p:sp>
      <p:sp>
        <p:nvSpPr>
          <p:cNvPr id="25603" name="Заголовок 1"/>
          <p:cNvSpPr txBox="1">
            <a:spLocks/>
          </p:cNvSpPr>
          <p:nvPr/>
        </p:nvSpPr>
        <p:spPr bwMode="auto">
          <a:xfrm>
            <a:off x="4932363" y="188913"/>
            <a:ext cx="4211637" cy="360362"/>
          </a:xfrm>
          <a:prstGeom prst="rect">
            <a:avLst/>
          </a:prstGeom>
          <a:noFill/>
          <a:ln w="9525">
            <a:noFill/>
            <a:miter lim="800000"/>
            <a:headEnd/>
            <a:tailEnd/>
          </a:ln>
        </p:spPr>
        <p:txBody>
          <a:bodyPr anchor="ctr"/>
          <a:lstStyle/>
          <a:p>
            <a:pPr algn="ctr"/>
            <a:r>
              <a:rPr lang="uk-UA" sz="1600" b="1" i="1">
                <a:solidFill>
                  <a:srgbClr val="FF0000"/>
                </a:solidFill>
                <a:latin typeface="Calibri" pitchFamily="34" charset="0"/>
              </a:rPr>
              <a:t>Експортне забезпечення</a:t>
            </a:r>
          </a:p>
        </p:txBody>
      </p:sp>
      <p:sp>
        <p:nvSpPr>
          <p:cNvPr id="17" name="Заголовок 1"/>
          <p:cNvSpPr>
            <a:spLocks noGrp="1"/>
          </p:cNvSpPr>
          <p:nvPr>
            <p:ph type="title"/>
          </p:nvPr>
        </p:nvSpPr>
        <p:spPr>
          <a:xfrm>
            <a:off x="4932363" y="692150"/>
            <a:ext cx="4211637" cy="288925"/>
          </a:xfrm>
        </p:spPr>
        <p:txBody>
          <a:bodyPr rtlCol="0">
            <a:normAutofit fontScale="90000"/>
          </a:bodyPr>
          <a:lstStyle/>
          <a:p>
            <a:pPr fontAlgn="auto">
              <a:spcAft>
                <a:spcPts val="0"/>
              </a:spcAft>
              <a:defRPr/>
            </a:pPr>
            <a:r>
              <a:rPr lang="uk-UA" sz="2000" b="1" i="1" dirty="0">
                <a:solidFill>
                  <a:srgbClr val="00B0F0"/>
                </a:solidFill>
              </a:rPr>
              <a:t>Код згідно УКТЗЕД</a:t>
            </a:r>
          </a:p>
        </p:txBody>
      </p:sp>
      <p:sp>
        <p:nvSpPr>
          <p:cNvPr id="25605" name="Заголовок 1"/>
          <p:cNvSpPr txBox="1">
            <a:spLocks/>
          </p:cNvSpPr>
          <p:nvPr/>
        </p:nvSpPr>
        <p:spPr bwMode="auto">
          <a:xfrm>
            <a:off x="4787900" y="1341438"/>
            <a:ext cx="2376488" cy="709612"/>
          </a:xfrm>
          <a:prstGeom prst="rect">
            <a:avLst/>
          </a:prstGeom>
          <a:noFill/>
          <a:ln w="9525">
            <a:noFill/>
            <a:miter lim="800000"/>
            <a:headEnd/>
            <a:tailEnd/>
          </a:ln>
        </p:spPr>
        <p:txBody>
          <a:bodyPr anchor="ctr"/>
          <a:lstStyle/>
          <a:p>
            <a:endParaRPr lang="uk-UA" sz="1600" b="1" i="1">
              <a:solidFill>
                <a:srgbClr val="FF0000"/>
              </a:solidFill>
              <a:latin typeface="Calibri" pitchFamily="34" charset="0"/>
            </a:endParaRPr>
          </a:p>
        </p:txBody>
      </p:sp>
      <p:sp>
        <p:nvSpPr>
          <p:cNvPr id="25606" name="Прямоугольник 11"/>
          <p:cNvSpPr>
            <a:spLocks noChangeArrowheads="1"/>
          </p:cNvSpPr>
          <p:nvPr/>
        </p:nvSpPr>
        <p:spPr bwMode="auto">
          <a:xfrm>
            <a:off x="2484438" y="908050"/>
            <a:ext cx="1296987" cy="369888"/>
          </a:xfrm>
          <a:prstGeom prst="rect">
            <a:avLst/>
          </a:prstGeom>
          <a:noFill/>
          <a:ln w="9525">
            <a:noFill/>
            <a:miter lim="800000"/>
            <a:headEnd/>
            <a:tailEnd/>
          </a:ln>
        </p:spPr>
        <p:txBody>
          <a:bodyPr wrap="none">
            <a:spAutoFit/>
          </a:bodyPr>
          <a:lstStyle/>
          <a:p>
            <a:r>
              <a:rPr lang="uk-UA" b="1" i="1">
                <a:solidFill>
                  <a:srgbClr val="FF0000"/>
                </a:solidFill>
                <a:latin typeface="Calibri" pitchFamily="34" charset="0"/>
              </a:rPr>
              <a:t>ВАЖЛИВО!</a:t>
            </a:r>
          </a:p>
        </p:txBody>
      </p:sp>
      <p:pic>
        <p:nvPicPr>
          <p:cNvPr id="8" name="Рисунок 7">
            <a:extLst>
              <a:ext uri="{FF2B5EF4-FFF2-40B4-BE49-F238E27FC236}">
                <a16:creationId xmlns:a16="http://schemas.microsoft.com/office/drawing/2014/main" id="{D1AC35EF-E242-40C2-A09E-EDBA1C51B5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285935"/>
            <a:ext cx="3421997" cy="46767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трелка вниз 8"/>
          <p:cNvSpPr/>
          <p:nvPr/>
        </p:nvSpPr>
        <p:spPr>
          <a:xfrm>
            <a:off x="4572000" y="2133600"/>
            <a:ext cx="215900" cy="647700"/>
          </a:xfrm>
          <a:prstGeom prst="downArrow">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6627" name="Заголовок 1"/>
          <p:cNvSpPr txBox="1">
            <a:spLocks/>
          </p:cNvSpPr>
          <p:nvPr/>
        </p:nvSpPr>
        <p:spPr bwMode="auto">
          <a:xfrm>
            <a:off x="2051050" y="1557338"/>
            <a:ext cx="5473700" cy="431800"/>
          </a:xfrm>
          <a:prstGeom prst="rect">
            <a:avLst/>
          </a:prstGeom>
          <a:noFill/>
          <a:ln w="9525">
            <a:noFill/>
            <a:miter lim="800000"/>
            <a:headEnd/>
            <a:tailEnd/>
          </a:ln>
        </p:spPr>
        <p:txBody>
          <a:bodyPr anchor="ctr"/>
          <a:lstStyle/>
          <a:p>
            <a:pPr algn="ctr"/>
            <a:r>
              <a:rPr lang="ru-RU" sz="1400" b="1" i="1">
                <a:latin typeface="Calibri" pitchFamily="34" charset="0"/>
              </a:rPr>
              <a:t>Підпункт 97.4 пункту 97 підрозділу 2 розділу XX ПКУ</a:t>
            </a:r>
          </a:p>
        </p:txBody>
      </p:sp>
      <p:sp>
        <p:nvSpPr>
          <p:cNvPr id="26628" name="Заголовок 1"/>
          <p:cNvSpPr txBox="1">
            <a:spLocks/>
          </p:cNvSpPr>
          <p:nvPr/>
        </p:nvSpPr>
        <p:spPr bwMode="auto">
          <a:xfrm>
            <a:off x="179388" y="2708275"/>
            <a:ext cx="8713787" cy="2305050"/>
          </a:xfrm>
          <a:prstGeom prst="rect">
            <a:avLst/>
          </a:prstGeom>
          <a:noFill/>
          <a:ln w="9525">
            <a:noFill/>
            <a:miter lim="800000"/>
            <a:headEnd/>
            <a:tailEnd/>
          </a:ln>
        </p:spPr>
        <p:txBody>
          <a:bodyPr anchor="ctr"/>
          <a:lstStyle/>
          <a:p>
            <a:pPr algn="ctr"/>
            <a:r>
              <a:rPr lang="uk-UA" sz="1600">
                <a:latin typeface="Calibri" pitchFamily="34" charset="0"/>
              </a:rPr>
              <a:t>Після складання податкової накладної за операцією з експорту окремих видів товарів в період дії режиму експортного забезпечення та її реєстрації в ЄРПН </a:t>
            </a:r>
            <a:r>
              <a:rPr lang="uk-UA" sz="1600" b="1" u="sng">
                <a:solidFill>
                  <a:srgbClr val="00B0F0"/>
                </a:solidFill>
                <a:latin typeface="Calibri" pitchFamily="34" charset="0"/>
              </a:rPr>
              <a:t>коригування такої податкової накладної </a:t>
            </a:r>
            <a:r>
              <a:rPr lang="uk-UA" sz="1600">
                <a:latin typeface="Calibri" pitchFamily="34" charset="0"/>
              </a:rPr>
              <a:t>може </a:t>
            </a:r>
            <a:r>
              <a:rPr lang="uk-UA" sz="1600" b="1" u="sng">
                <a:solidFill>
                  <a:srgbClr val="00B0F0"/>
                </a:solidFill>
                <a:latin typeface="Calibri" pitchFamily="34" charset="0"/>
              </a:rPr>
              <a:t>здійснюватися</a:t>
            </a:r>
            <a:r>
              <a:rPr lang="uk-UA" sz="1600">
                <a:latin typeface="Calibri" pitchFamily="34" charset="0"/>
              </a:rPr>
              <a:t> з урахуванням підпункту 97.4 пункту 97 підрозділу 2 розділу </a:t>
            </a:r>
            <a:r>
              <a:rPr lang="en-US" sz="1600">
                <a:latin typeface="Calibri" pitchFamily="34" charset="0"/>
              </a:rPr>
              <a:t>XX </a:t>
            </a:r>
            <a:r>
              <a:rPr lang="uk-UA" sz="1600">
                <a:latin typeface="Calibri" pitchFamily="34" charset="0"/>
              </a:rPr>
              <a:t>ПКУ </a:t>
            </a:r>
            <a:r>
              <a:rPr lang="uk-UA" sz="1600" b="1" u="sng">
                <a:solidFill>
                  <a:srgbClr val="00B0F0"/>
                </a:solidFill>
                <a:latin typeface="Calibri" pitchFamily="34" charset="0"/>
              </a:rPr>
              <a:t>шляхом складання розрахунків коригування в кілька етапів та </a:t>
            </a:r>
            <a:r>
              <a:rPr lang="uk-UA" sz="1600" b="1" u="sng">
                <a:solidFill>
                  <a:srgbClr val="FF0000"/>
                </a:solidFill>
                <a:latin typeface="Calibri" pitchFamily="34" charset="0"/>
              </a:rPr>
              <a:t>лише за дотримання певних умов</a:t>
            </a:r>
            <a:r>
              <a:rPr lang="uk-UA" sz="1600">
                <a:latin typeface="Calibri" pitchFamily="34" charset="0"/>
              </a:rPr>
              <a:t> на кожному такому етапі, а саме.</a:t>
            </a:r>
          </a:p>
          <a:p>
            <a:endParaRPr lang="uk-UA" sz="1600">
              <a:latin typeface="Calibri" pitchFamily="34" charset="0"/>
            </a:endParaRPr>
          </a:p>
        </p:txBody>
      </p:sp>
      <p:sp>
        <p:nvSpPr>
          <p:cNvPr id="26629" name="Заголовок 1"/>
          <p:cNvSpPr txBox="1">
            <a:spLocks/>
          </p:cNvSpPr>
          <p:nvPr/>
        </p:nvSpPr>
        <p:spPr bwMode="auto">
          <a:xfrm>
            <a:off x="4932363" y="0"/>
            <a:ext cx="4211637" cy="360363"/>
          </a:xfrm>
          <a:prstGeom prst="rect">
            <a:avLst/>
          </a:prstGeom>
          <a:noFill/>
          <a:ln w="9525">
            <a:noFill/>
            <a:miter lim="800000"/>
            <a:headEnd/>
            <a:tailEnd/>
          </a:ln>
        </p:spPr>
        <p:txBody>
          <a:bodyPr anchor="ctr"/>
          <a:lstStyle/>
          <a:p>
            <a:pPr algn="ctr"/>
            <a:r>
              <a:rPr lang="uk-UA" sz="1600" b="1" i="1">
                <a:solidFill>
                  <a:srgbClr val="FF0000"/>
                </a:solidFill>
                <a:latin typeface="Calibri" pitchFamily="34" charset="0"/>
              </a:rPr>
              <a:t>Експортне забезпечення</a:t>
            </a:r>
          </a:p>
        </p:txBody>
      </p:sp>
      <p:sp>
        <p:nvSpPr>
          <p:cNvPr id="17" name="Заголовок 1"/>
          <p:cNvSpPr>
            <a:spLocks noGrp="1"/>
          </p:cNvSpPr>
          <p:nvPr>
            <p:ph type="title"/>
          </p:nvPr>
        </p:nvSpPr>
        <p:spPr>
          <a:xfrm>
            <a:off x="4932363" y="404813"/>
            <a:ext cx="4211637" cy="287337"/>
          </a:xfrm>
        </p:spPr>
        <p:txBody>
          <a:bodyPr rtlCol="0">
            <a:normAutofit fontScale="90000"/>
          </a:bodyPr>
          <a:lstStyle/>
          <a:p>
            <a:pPr fontAlgn="auto">
              <a:spcAft>
                <a:spcPts val="0"/>
              </a:spcAft>
              <a:defRPr/>
            </a:pPr>
            <a:r>
              <a:rPr lang="uk-UA" sz="2000" b="1" i="1" dirty="0">
                <a:solidFill>
                  <a:srgbClr val="00B0F0"/>
                </a:solidFill>
              </a:rPr>
              <a:t>Оподаткування</a:t>
            </a:r>
            <a:endParaRPr lang="uk-UA" sz="2000" b="1" dirty="0">
              <a:solidFill>
                <a:srgbClr val="00B0F0"/>
              </a:solidFill>
            </a:endParaRPr>
          </a:p>
        </p:txBody>
      </p:sp>
      <p:sp>
        <p:nvSpPr>
          <p:cNvPr id="26631" name="Заголовок 1"/>
          <p:cNvSpPr txBox="1">
            <a:spLocks/>
          </p:cNvSpPr>
          <p:nvPr/>
        </p:nvSpPr>
        <p:spPr bwMode="auto">
          <a:xfrm>
            <a:off x="395288" y="1268413"/>
            <a:ext cx="2376487" cy="711200"/>
          </a:xfrm>
          <a:prstGeom prst="rect">
            <a:avLst/>
          </a:prstGeom>
          <a:noFill/>
          <a:ln w="9525">
            <a:noFill/>
            <a:miter lim="800000"/>
            <a:headEnd/>
            <a:tailEnd/>
          </a:ln>
        </p:spPr>
        <p:txBody>
          <a:bodyPr anchor="ctr"/>
          <a:lstStyle/>
          <a:p>
            <a:r>
              <a:rPr lang="uk-UA" sz="1600" b="1" i="1">
                <a:solidFill>
                  <a:srgbClr val="FF0000"/>
                </a:solidFill>
                <a:latin typeface="Calibri" pitchFamily="34" charset="0"/>
              </a:rPr>
              <a:t>Коригування!</a:t>
            </a:r>
          </a:p>
        </p:txBody>
      </p:sp>
      <p:pic>
        <p:nvPicPr>
          <p:cNvPr id="10" name="Рисунок 9">
            <a:extLst>
              <a:ext uri="{FF2B5EF4-FFF2-40B4-BE49-F238E27FC236}">
                <a16:creationId xmlns:a16="http://schemas.microsoft.com/office/drawing/2014/main" id="{19E6EEF1-7C85-48C0-BC99-1DA3CEA59A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285935"/>
            <a:ext cx="3421997" cy="46767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трелка вниз 8"/>
          <p:cNvSpPr/>
          <p:nvPr/>
        </p:nvSpPr>
        <p:spPr>
          <a:xfrm>
            <a:off x="4572000" y="2133600"/>
            <a:ext cx="215900" cy="647700"/>
          </a:xfrm>
          <a:prstGeom prst="downArrow">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7651" name="Заголовок 1"/>
          <p:cNvSpPr txBox="1">
            <a:spLocks/>
          </p:cNvSpPr>
          <p:nvPr/>
        </p:nvSpPr>
        <p:spPr bwMode="auto">
          <a:xfrm>
            <a:off x="2051050" y="1557338"/>
            <a:ext cx="5473700" cy="431800"/>
          </a:xfrm>
          <a:prstGeom prst="rect">
            <a:avLst/>
          </a:prstGeom>
          <a:noFill/>
          <a:ln w="9525">
            <a:noFill/>
            <a:miter lim="800000"/>
            <a:headEnd/>
            <a:tailEnd/>
          </a:ln>
        </p:spPr>
        <p:txBody>
          <a:bodyPr anchor="ctr"/>
          <a:lstStyle/>
          <a:p>
            <a:pPr algn="ctr"/>
            <a:r>
              <a:rPr lang="uk-UA" sz="1400" b="1">
                <a:latin typeface="Calibri" pitchFamily="34" charset="0"/>
              </a:rPr>
              <a:t>Коди причин коригування ПН, складених в рамках РЕЗ</a:t>
            </a:r>
            <a:endParaRPr lang="ru-RU" sz="1400" b="1" i="1">
              <a:latin typeface="Calibri" pitchFamily="34" charset="0"/>
            </a:endParaRPr>
          </a:p>
        </p:txBody>
      </p:sp>
      <p:sp>
        <p:nvSpPr>
          <p:cNvPr id="27652" name="Заголовок 1"/>
          <p:cNvSpPr txBox="1">
            <a:spLocks/>
          </p:cNvSpPr>
          <p:nvPr/>
        </p:nvSpPr>
        <p:spPr bwMode="auto">
          <a:xfrm>
            <a:off x="4932363" y="0"/>
            <a:ext cx="4211637" cy="360363"/>
          </a:xfrm>
          <a:prstGeom prst="rect">
            <a:avLst/>
          </a:prstGeom>
          <a:noFill/>
          <a:ln w="9525">
            <a:noFill/>
            <a:miter lim="800000"/>
            <a:headEnd/>
            <a:tailEnd/>
          </a:ln>
        </p:spPr>
        <p:txBody>
          <a:bodyPr anchor="ctr"/>
          <a:lstStyle/>
          <a:p>
            <a:pPr algn="ctr"/>
            <a:r>
              <a:rPr lang="uk-UA" sz="1600" b="1" i="1">
                <a:solidFill>
                  <a:srgbClr val="FF0000"/>
                </a:solidFill>
                <a:latin typeface="Calibri" pitchFamily="34" charset="0"/>
              </a:rPr>
              <a:t>Експортне забезпечення</a:t>
            </a:r>
          </a:p>
        </p:txBody>
      </p:sp>
      <p:sp>
        <p:nvSpPr>
          <p:cNvPr id="17" name="Заголовок 1"/>
          <p:cNvSpPr>
            <a:spLocks noGrp="1"/>
          </p:cNvSpPr>
          <p:nvPr>
            <p:ph type="title"/>
          </p:nvPr>
        </p:nvSpPr>
        <p:spPr>
          <a:xfrm>
            <a:off x="4932363" y="404813"/>
            <a:ext cx="4211637" cy="287337"/>
          </a:xfrm>
        </p:spPr>
        <p:txBody>
          <a:bodyPr rtlCol="0">
            <a:normAutofit fontScale="90000"/>
          </a:bodyPr>
          <a:lstStyle/>
          <a:p>
            <a:pPr fontAlgn="auto">
              <a:spcAft>
                <a:spcPts val="0"/>
              </a:spcAft>
              <a:defRPr/>
            </a:pPr>
            <a:r>
              <a:rPr lang="uk-UA" sz="2000" b="1" i="1" dirty="0">
                <a:solidFill>
                  <a:srgbClr val="00B0F0"/>
                </a:solidFill>
              </a:rPr>
              <a:t>Оподаткування</a:t>
            </a:r>
            <a:endParaRPr lang="uk-UA" sz="2000" b="1" dirty="0">
              <a:solidFill>
                <a:srgbClr val="00B0F0"/>
              </a:solidFill>
            </a:endParaRPr>
          </a:p>
        </p:txBody>
      </p:sp>
      <p:sp>
        <p:nvSpPr>
          <p:cNvPr id="11" name="Заголовок 1"/>
          <p:cNvSpPr txBox="1">
            <a:spLocks/>
          </p:cNvSpPr>
          <p:nvPr/>
        </p:nvSpPr>
        <p:spPr>
          <a:xfrm>
            <a:off x="395288" y="1268413"/>
            <a:ext cx="2376487" cy="711200"/>
          </a:xfrm>
          <a:prstGeom prst="rect">
            <a:avLst/>
          </a:prstGeom>
        </p:spPr>
        <p:txBody>
          <a:bodyPr anchor="ctr">
            <a:normAutofit fontScale="92500"/>
          </a:bodyPr>
          <a:lstStyle/>
          <a:p>
            <a:pPr fontAlgn="auto">
              <a:spcAft>
                <a:spcPts val="0"/>
              </a:spcAft>
              <a:defRPr/>
            </a:pPr>
            <a:r>
              <a:rPr lang="uk-UA" sz="1600" b="1" i="1" dirty="0">
                <a:solidFill>
                  <a:srgbClr val="FF0000"/>
                </a:solidFill>
                <a:latin typeface="+mn-lt"/>
                <a:cs typeface="+mn-cs"/>
              </a:rPr>
              <a:t>Розрахунки коригування!</a:t>
            </a:r>
          </a:p>
          <a:p>
            <a:pPr fontAlgn="auto">
              <a:spcAft>
                <a:spcPts val="0"/>
              </a:spcAft>
              <a:defRPr/>
            </a:pPr>
            <a:r>
              <a:rPr lang="en-US" sz="1600" dirty="0">
                <a:solidFill>
                  <a:srgbClr val="00B0F0"/>
                </a:solidFill>
                <a:latin typeface="+mn-lt"/>
                <a:cs typeface="+mn-cs"/>
              </a:rPr>
              <a:t>J</a:t>
            </a:r>
            <a:r>
              <a:rPr lang="uk-UA" sz="1600" dirty="0">
                <a:solidFill>
                  <a:srgbClr val="00B0F0"/>
                </a:solidFill>
                <a:latin typeface="+mn-lt"/>
                <a:cs typeface="+mn-cs"/>
              </a:rPr>
              <a:t>/</a:t>
            </a:r>
            <a:r>
              <a:rPr lang="en-US" sz="1600" dirty="0">
                <a:solidFill>
                  <a:srgbClr val="00B0F0"/>
                </a:solidFill>
                <a:latin typeface="+mn-lt"/>
                <a:cs typeface="+mn-cs"/>
              </a:rPr>
              <a:t>F1211201</a:t>
            </a:r>
            <a:endParaRPr lang="uk-UA" sz="1600" b="1" i="1" dirty="0">
              <a:solidFill>
                <a:srgbClr val="00B0F0"/>
              </a:solidFill>
              <a:latin typeface="+mn-lt"/>
              <a:cs typeface="+mn-cs"/>
            </a:endParaRPr>
          </a:p>
        </p:txBody>
      </p:sp>
      <p:graphicFrame>
        <p:nvGraphicFramePr>
          <p:cNvPr id="12" name="Таблица 11"/>
          <p:cNvGraphicFramePr>
            <a:graphicFrameLocks noGrp="1"/>
          </p:cNvGraphicFramePr>
          <p:nvPr/>
        </p:nvGraphicFramePr>
        <p:xfrm>
          <a:off x="0" y="2722563"/>
          <a:ext cx="9144000" cy="4065588"/>
        </p:xfrm>
        <a:graphic>
          <a:graphicData uri="http://schemas.openxmlformats.org/drawingml/2006/table">
            <a:tbl>
              <a:tblPr/>
              <a:tblGrid>
                <a:gridCol w="639763">
                  <a:extLst>
                    <a:ext uri="{9D8B030D-6E8A-4147-A177-3AD203B41FA5}">
                      <a16:colId xmlns:a16="http://schemas.microsoft.com/office/drawing/2014/main" val="20000"/>
                    </a:ext>
                  </a:extLst>
                </a:gridCol>
                <a:gridCol w="3094037">
                  <a:extLst>
                    <a:ext uri="{9D8B030D-6E8A-4147-A177-3AD203B41FA5}">
                      <a16:colId xmlns:a16="http://schemas.microsoft.com/office/drawing/2014/main" val="20001"/>
                    </a:ext>
                  </a:extLst>
                </a:gridCol>
                <a:gridCol w="5410200">
                  <a:extLst>
                    <a:ext uri="{9D8B030D-6E8A-4147-A177-3AD203B41FA5}">
                      <a16:colId xmlns:a16="http://schemas.microsoft.com/office/drawing/2014/main" val="20002"/>
                    </a:ext>
                  </a:extLst>
                </a:gridCol>
              </a:tblGrid>
              <a:tr h="11906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100" b="0" i="0" u="none" strike="noStrike" cap="none" normalizeH="0" baseline="0">
                          <a:ln>
                            <a:noFill/>
                          </a:ln>
                          <a:solidFill>
                            <a:schemeClr val="tx1"/>
                          </a:solidFill>
                          <a:effectLst/>
                          <a:latin typeface="Calibri" pitchFamily="34" charset="0"/>
                          <a:cs typeface="Times New Roman" pitchFamily="18" charset="0"/>
                        </a:rPr>
                        <a:t>501</a:t>
                      </a:r>
                      <a:endParaRPr kumimoji="0" lang="ru-RU" sz="1100" b="0" i="0" u="none" strike="noStrike" cap="none" normalizeH="0" baseline="0">
                        <a:ln>
                          <a:noFill/>
                        </a:ln>
                        <a:solidFill>
                          <a:schemeClr val="tx1"/>
                        </a:solidFill>
                        <a:effectLst/>
                        <a:latin typeface="Calibri" pitchFamily="34" charset="0"/>
                        <a:cs typeface="Times New Roman" pitchFamily="18" charset="0"/>
                      </a:endParaRPr>
                    </a:p>
                  </a:txBody>
                  <a:tcPr marL="18711" marR="18711" marT="18711" marB="18711"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1100" b="0" i="0" u="none" strike="noStrike" cap="none" normalizeH="0" baseline="0">
                          <a:ln>
                            <a:noFill/>
                          </a:ln>
                          <a:solidFill>
                            <a:schemeClr val="tx1"/>
                          </a:solidFill>
                          <a:effectLst/>
                          <a:latin typeface="Calibri" pitchFamily="34" charset="0"/>
                          <a:cs typeface="Times New Roman" pitchFamily="18" charset="0"/>
                        </a:rPr>
                        <a:t>Коригування податкової накладної, складеної відповідно до </a:t>
                      </a:r>
                      <a:r>
                        <a:rPr kumimoji="0" lang="uk-UA" sz="1100" b="0" i="0" u="none" strike="noStrike" cap="none" normalizeH="0" baseline="0">
                          <a:ln>
                            <a:noFill/>
                          </a:ln>
                          <a:solidFill>
                            <a:srgbClr val="0000FF"/>
                          </a:solidFill>
                          <a:effectLst/>
                          <a:latin typeface="Calibri" pitchFamily="34" charset="0"/>
                          <a:cs typeface="Times New Roman" pitchFamily="18" charset="0"/>
                        </a:rPr>
                        <a:t>пп. 97.2 підрозд. 2 розд. ХХ ПКУ</a:t>
                      </a:r>
                      <a:r>
                        <a:rPr kumimoji="0" lang="uk-UA" sz="1100" b="0" i="0" u="none" strike="noStrike" cap="none" normalizeH="0" baseline="0">
                          <a:ln>
                            <a:noFill/>
                          </a:ln>
                          <a:solidFill>
                            <a:schemeClr val="tx1"/>
                          </a:solidFill>
                          <a:effectLst/>
                          <a:latin typeface="Calibri" pitchFamily="34" charset="0"/>
                          <a:cs typeface="Times New Roman" pitchFamily="18" charset="0"/>
                        </a:rPr>
                        <a:t>, що здійснюється </a:t>
                      </a:r>
                      <a:r>
                        <a:rPr kumimoji="0" lang="uk-UA" sz="1100" b="0" i="0" u="none" strike="noStrike" cap="none" normalizeH="0" baseline="0">
                          <a:ln>
                            <a:noFill/>
                          </a:ln>
                          <a:solidFill>
                            <a:srgbClr val="FF0000"/>
                          </a:solidFill>
                          <a:effectLst/>
                          <a:latin typeface="Calibri" pitchFamily="34" charset="0"/>
                          <a:cs typeface="Times New Roman" pitchFamily="18" charset="0"/>
                        </a:rPr>
                        <a:t>до дати оформлення митної декларації</a:t>
                      </a:r>
                      <a:endParaRPr kumimoji="0" lang="ru-RU" sz="1100" b="0" i="0" u="none" strike="noStrike" cap="none" normalizeH="0" baseline="0">
                        <a:ln>
                          <a:noFill/>
                        </a:ln>
                        <a:solidFill>
                          <a:srgbClr val="FF0000"/>
                        </a:solidFill>
                        <a:effectLst/>
                        <a:latin typeface="Calibri" pitchFamily="34" charset="0"/>
                        <a:cs typeface="Times New Roman" pitchFamily="18" charset="0"/>
                      </a:endParaRPr>
                    </a:p>
                  </a:txBody>
                  <a:tcPr marL="18711" marR="18711" marT="18711" marB="18711"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1100" b="0" i="0" u="none" strike="noStrike" cap="none" normalizeH="0" baseline="0">
                          <a:ln>
                            <a:noFill/>
                          </a:ln>
                          <a:solidFill>
                            <a:schemeClr val="tx1"/>
                          </a:solidFill>
                          <a:effectLst/>
                          <a:latin typeface="Calibri" pitchFamily="34" charset="0"/>
                          <a:cs typeface="Times New Roman" pitchFamily="18" charset="0"/>
                        </a:rPr>
                        <a:t>У разі складання розрахунку коригування з </a:t>
                      </a:r>
                      <a:r>
                        <a:rPr kumimoji="0" lang="uk-UA" sz="1100" b="1" i="0" u="none" strike="noStrike" cap="none" normalizeH="0" baseline="0">
                          <a:ln>
                            <a:noFill/>
                          </a:ln>
                          <a:solidFill>
                            <a:srgbClr val="FF0000"/>
                          </a:solidFill>
                          <a:effectLst/>
                          <a:latin typeface="Calibri" pitchFamily="34" charset="0"/>
                          <a:cs typeface="Times New Roman" pitchFamily="18" charset="0"/>
                        </a:rPr>
                        <a:t>типом причини 22</a:t>
                      </a:r>
                      <a:r>
                        <a:rPr kumimoji="0" lang="uk-UA" sz="1100" b="0" i="0" u="none" strike="noStrike" cap="none" normalizeH="0" baseline="0">
                          <a:ln>
                            <a:noFill/>
                          </a:ln>
                          <a:solidFill>
                            <a:schemeClr val="tx1"/>
                          </a:solidFill>
                          <a:effectLst/>
                          <a:latin typeface="Calibri" pitchFamily="34" charset="0"/>
                          <a:cs typeface="Times New Roman" pitchFamily="18" charset="0"/>
                        </a:rPr>
                        <a:t> (J/F12112) </a:t>
                      </a:r>
                      <a:r>
                        <a:rPr kumimoji="0" lang="uk-UA" sz="1100" b="1" i="0" u="sng" strike="noStrike" cap="none" normalizeH="0" baseline="0">
                          <a:ln>
                            <a:noFill/>
                          </a:ln>
                          <a:solidFill>
                            <a:schemeClr val="tx1"/>
                          </a:solidFill>
                          <a:effectLst/>
                          <a:latin typeface="Calibri" pitchFamily="34" charset="0"/>
                          <a:cs typeface="Times New Roman" pitchFamily="18" charset="0"/>
                        </a:rPr>
                        <a:t>у зв'язку із зміною кількісних або вартісних показників податкової накладної</a:t>
                      </a:r>
                      <a:r>
                        <a:rPr kumimoji="0" lang="uk-UA" sz="1100" b="0" i="0" u="none" strike="noStrike" cap="none" normalizeH="0" baseline="0">
                          <a:ln>
                            <a:noFill/>
                          </a:ln>
                          <a:solidFill>
                            <a:schemeClr val="tx1"/>
                          </a:solidFill>
                          <a:effectLst/>
                          <a:latin typeface="Calibri" pitchFamily="34" charset="0"/>
                          <a:cs typeface="Times New Roman" pitchFamily="18" charset="0"/>
                        </a:rPr>
                        <a:t>, – виключно </a:t>
                      </a:r>
                      <a:r>
                        <a:rPr kumimoji="0" lang="uk-UA" sz="1100" b="1" i="0" u="sng" strike="noStrike" cap="none" normalizeH="0" baseline="0">
                          <a:ln>
                            <a:noFill/>
                          </a:ln>
                          <a:solidFill>
                            <a:schemeClr val="tx1"/>
                          </a:solidFill>
                          <a:effectLst/>
                          <a:latin typeface="Calibri" pitchFamily="34" charset="0"/>
                          <a:cs typeface="Times New Roman" pitchFamily="18" charset="0"/>
                        </a:rPr>
                        <a:t>до дати оформлення митної декларації</a:t>
                      </a:r>
                      <a:r>
                        <a:rPr kumimoji="0" lang="uk-UA" sz="1100" b="0" i="0" u="none" strike="noStrike" cap="none" normalizeH="0" baseline="0">
                          <a:ln>
                            <a:noFill/>
                          </a:ln>
                          <a:solidFill>
                            <a:schemeClr val="tx1"/>
                          </a:solidFill>
                          <a:effectLst/>
                          <a:latin typeface="Calibri" pitchFamily="34" charset="0"/>
                          <a:cs typeface="Times New Roman" pitchFamily="18" charset="0"/>
                        </a:rPr>
                        <a:t> (</a:t>
                      </a:r>
                      <a:r>
                        <a:rPr kumimoji="0" lang="uk-UA" sz="1100" b="0" i="0" u="none" strike="noStrike" cap="none" normalizeH="0" baseline="0">
                          <a:ln>
                            <a:noFill/>
                          </a:ln>
                          <a:solidFill>
                            <a:srgbClr val="0000FF"/>
                          </a:solidFill>
                          <a:effectLst/>
                          <a:latin typeface="Calibri" pitchFamily="34" charset="0"/>
                          <a:cs typeface="Times New Roman" pitchFamily="18" charset="0"/>
                        </a:rPr>
                        <a:t>пп. "а" пп. 97.4 підрозд. 2 розд. ХХ ПКУ</a:t>
                      </a:r>
                      <a:r>
                        <a:rPr kumimoji="0" lang="uk-UA" sz="1100" b="0" i="0" u="none" strike="noStrike" cap="none" normalizeH="0" baseline="0">
                          <a:ln>
                            <a:noFill/>
                          </a:ln>
                          <a:solidFill>
                            <a:schemeClr val="tx1"/>
                          </a:solidFill>
                          <a:effectLst/>
                          <a:latin typeface="Calibri" pitchFamily="34" charset="0"/>
                          <a:cs typeface="Times New Roman" pitchFamily="18" charset="0"/>
                        </a:rPr>
                        <a:t>)</a:t>
                      </a:r>
                      <a:endParaRPr kumimoji="0" lang="ru-RU" sz="1100" b="0" i="0" u="none" strike="noStrike" cap="none" normalizeH="0" baseline="0">
                        <a:ln>
                          <a:noFill/>
                        </a:ln>
                        <a:solidFill>
                          <a:schemeClr val="tx1"/>
                        </a:solidFill>
                        <a:effectLst/>
                        <a:latin typeface="Calibri" pitchFamily="34" charset="0"/>
                        <a:cs typeface="Times New Roman" pitchFamily="18" charset="0"/>
                      </a:endParaRPr>
                    </a:p>
                  </a:txBody>
                  <a:tcPr marL="18711" marR="18711" marT="18711" marB="1871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11906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100" b="0" i="0" u="none" strike="noStrike" cap="none" normalizeH="0" baseline="0">
                          <a:ln>
                            <a:noFill/>
                          </a:ln>
                          <a:solidFill>
                            <a:schemeClr val="tx1"/>
                          </a:solidFill>
                          <a:effectLst/>
                          <a:latin typeface="Calibri" pitchFamily="34" charset="0"/>
                          <a:cs typeface="Times New Roman" pitchFamily="18" charset="0"/>
                        </a:rPr>
                        <a:t>502</a:t>
                      </a:r>
                      <a:endParaRPr kumimoji="0" lang="ru-RU" sz="1100" b="0" i="0" u="none" strike="noStrike" cap="none" normalizeH="0" baseline="0">
                        <a:ln>
                          <a:noFill/>
                        </a:ln>
                        <a:solidFill>
                          <a:schemeClr val="tx1"/>
                        </a:solidFill>
                        <a:effectLst/>
                        <a:latin typeface="Calibri" pitchFamily="34" charset="0"/>
                        <a:cs typeface="Times New Roman" pitchFamily="18" charset="0"/>
                      </a:endParaRPr>
                    </a:p>
                  </a:txBody>
                  <a:tcPr marL="18711" marR="18711" marT="18711" marB="18711"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1100" b="0" i="0" u="none" strike="noStrike" cap="none" normalizeH="0" baseline="0">
                          <a:ln>
                            <a:noFill/>
                          </a:ln>
                          <a:solidFill>
                            <a:schemeClr val="tx1"/>
                          </a:solidFill>
                          <a:effectLst/>
                          <a:latin typeface="Calibri" pitchFamily="34" charset="0"/>
                          <a:cs typeface="Times New Roman" pitchFamily="18" charset="0"/>
                        </a:rPr>
                        <a:t>Коригування податкової накладної, складеної відповідно до </a:t>
                      </a:r>
                      <a:r>
                        <a:rPr kumimoji="0" lang="uk-UA" sz="1100" b="0" i="0" u="none" strike="noStrike" cap="none" normalizeH="0" baseline="0">
                          <a:ln>
                            <a:noFill/>
                          </a:ln>
                          <a:solidFill>
                            <a:srgbClr val="0000FF"/>
                          </a:solidFill>
                          <a:effectLst/>
                          <a:latin typeface="Calibri" pitchFamily="34" charset="0"/>
                          <a:cs typeface="Times New Roman" pitchFamily="18" charset="0"/>
                        </a:rPr>
                        <a:t>пп. 97.2 підрозд. 2 розд. ХХ ПКУ</a:t>
                      </a:r>
                      <a:r>
                        <a:rPr kumimoji="0" lang="uk-UA" sz="1100" b="0" i="0" u="none" strike="noStrike" cap="none" normalizeH="0" baseline="0">
                          <a:ln>
                            <a:noFill/>
                          </a:ln>
                          <a:solidFill>
                            <a:schemeClr val="tx1"/>
                          </a:solidFill>
                          <a:effectLst/>
                          <a:latin typeface="Calibri" pitchFamily="34" charset="0"/>
                          <a:cs typeface="Times New Roman" pitchFamily="18" charset="0"/>
                        </a:rPr>
                        <a:t>, що здійснюється </a:t>
                      </a:r>
                      <a:r>
                        <a:rPr kumimoji="0" lang="uk-UA" sz="1100" b="0" i="0" u="none" strike="noStrike" cap="none" normalizeH="0" baseline="0">
                          <a:ln>
                            <a:noFill/>
                          </a:ln>
                          <a:solidFill>
                            <a:srgbClr val="FF0000"/>
                          </a:solidFill>
                          <a:effectLst/>
                          <a:latin typeface="Calibri" pitchFamily="34" charset="0"/>
                          <a:cs typeface="Times New Roman" pitchFamily="18" charset="0"/>
                        </a:rPr>
                        <a:t>після дати оформлення митної декларації</a:t>
                      </a:r>
                      <a:endParaRPr kumimoji="0" lang="ru-RU" sz="1100" b="0" i="0" u="none" strike="noStrike" cap="none" normalizeH="0" baseline="0">
                        <a:ln>
                          <a:noFill/>
                        </a:ln>
                        <a:solidFill>
                          <a:srgbClr val="FF0000"/>
                        </a:solidFill>
                        <a:effectLst/>
                        <a:latin typeface="Calibri" pitchFamily="34" charset="0"/>
                        <a:cs typeface="Times New Roman" pitchFamily="18" charset="0"/>
                      </a:endParaRPr>
                    </a:p>
                  </a:txBody>
                  <a:tcPr marL="18711" marR="18711" marT="18711" marB="18711"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1100" b="0" i="0" u="none" strike="noStrike" cap="none" normalizeH="0" baseline="0">
                          <a:ln>
                            <a:noFill/>
                          </a:ln>
                          <a:solidFill>
                            <a:schemeClr val="tx1"/>
                          </a:solidFill>
                          <a:effectLst/>
                          <a:latin typeface="Calibri" pitchFamily="34" charset="0"/>
                          <a:cs typeface="Times New Roman" pitchFamily="18" charset="0"/>
                        </a:rPr>
                        <a:t>У разі складання розрахунку коригування з </a:t>
                      </a:r>
                      <a:r>
                        <a:rPr kumimoji="0" lang="uk-UA" sz="1100" b="1" i="0" u="none" strike="noStrike" cap="none" normalizeH="0" baseline="0">
                          <a:ln>
                            <a:noFill/>
                          </a:ln>
                          <a:solidFill>
                            <a:srgbClr val="FF0000"/>
                          </a:solidFill>
                          <a:effectLst/>
                          <a:latin typeface="Calibri" pitchFamily="34" charset="0"/>
                          <a:cs typeface="Times New Roman" pitchFamily="18" charset="0"/>
                        </a:rPr>
                        <a:t>типом причини 22</a:t>
                      </a:r>
                      <a:r>
                        <a:rPr kumimoji="0" lang="uk-UA" sz="1100" b="0" i="0" u="none" strike="noStrike" cap="none" normalizeH="0" baseline="0">
                          <a:ln>
                            <a:noFill/>
                          </a:ln>
                          <a:solidFill>
                            <a:schemeClr val="tx1"/>
                          </a:solidFill>
                          <a:effectLst/>
                          <a:latin typeface="Calibri" pitchFamily="34" charset="0"/>
                          <a:cs typeface="Times New Roman" pitchFamily="18" charset="0"/>
                        </a:rPr>
                        <a:t> (J/F12112) </a:t>
                      </a:r>
                      <a:r>
                        <a:rPr kumimoji="0" lang="uk-UA" sz="1100" b="1" i="0" u="sng" strike="noStrike" cap="none" normalizeH="0" baseline="0">
                          <a:ln>
                            <a:noFill/>
                          </a:ln>
                          <a:solidFill>
                            <a:schemeClr val="tx1"/>
                          </a:solidFill>
                          <a:effectLst/>
                          <a:latin typeface="Calibri" pitchFamily="34" charset="0"/>
                          <a:cs typeface="Times New Roman" pitchFamily="18" charset="0"/>
                        </a:rPr>
                        <a:t>у зв'язку з приведенням податкової накладної у відповідність до митної декларації</a:t>
                      </a:r>
                      <a:r>
                        <a:rPr kumimoji="0" lang="uk-UA" sz="1100" b="0" i="0" u="none" strike="noStrike" cap="none" normalizeH="0" baseline="0">
                          <a:ln>
                            <a:noFill/>
                          </a:ln>
                          <a:solidFill>
                            <a:schemeClr val="tx1"/>
                          </a:solidFill>
                          <a:effectLst/>
                          <a:latin typeface="Calibri" pitchFamily="34" charset="0"/>
                          <a:cs typeface="Times New Roman" pitchFamily="18" charset="0"/>
                        </a:rPr>
                        <a:t>, – </a:t>
                      </a:r>
                      <a:r>
                        <a:rPr kumimoji="0" lang="uk-UA" sz="1100" b="1" i="0" u="sng" strike="noStrike" cap="none" normalizeH="0" baseline="0">
                          <a:ln>
                            <a:noFill/>
                          </a:ln>
                          <a:solidFill>
                            <a:schemeClr val="tx1"/>
                          </a:solidFill>
                          <a:effectLst/>
                          <a:latin typeface="Calibri" pitchFamily="34" charset="0"/>
                          <a:cs typeface="Times New Roman" pitchFamily="18" charset="0"/>
                        </a:rPr>
                        <a:t>після дати оформлення митної декларації</a:t>
                      </a:r>
                      <a:r>
                        <a:rPr kumimoji="0" lang="uk-UA" sz="1100" b="0" i="0" u="none" strike="noStrike" cap="none" normalizeH="0" baseline="0">
                          <a:ln>
                            <a:noFill/>
                          </a:ln>
                          <a:solidFill>
                            <a:schemeClr val="tx1"/>
                          </a:solidFill>
                          <a:effectLst/>
                          <a:latin typeface="Calibri" pitchFamily="34" charset="0"/>
                          <a:cs typeface="Times New Roman" pitchFamily="18" charset="0"/>
                        </a:rPr>
                        <a:t> (</a:t>
                      </a:r>
                      <a:r>
                        <a:rPr kumimoji="0" lang="uk-UA" sz="1100" b="0" i="0" u="none" strike="noStrike" cap="none" normalizeH="0" baseline="0">
                          <a:ln>
                            <a:noFill/>
                          </a:ln>
                          <a:solidFill>
                            <a:srgbClr val="0000FF"/>
                          </a:solidFill>
                          <a:effectLst/>
                          <a:latin typeface="Calibri" pitchFamily="34" charset="0"/>
                          <a:cs typeface="Times New Roman" pitchFamily="18" charset="0"/>
                        </a:rPr>
                        <a:t>пп. "б" пп. 97.4 підрозд. 2 розд. ХХ ПКУ</a:t>
                      </a:r>
                      <a:r>
                        <a:rPr kumimoji="0" lang="uk-UA" sz="1100" b="0" i="0" u="none" strike="noStrike" cap="none" normalizeH="0" baseline="0">
                          <a:ln>
                            <a:noFill/>
                          </a:ln>
                          <a:solidFill>
                            <a:schemeClr val="tx1"/>
                          </a:solidFill>
                          <a:effectLst/>
                          <a:latin typeface="Calibri" pitchFamily="34" charset="0"/>
                          <a:cs typeface="Times New Roman" pitchFamily="18" charset="0"/>
                        </a:rPr>
                        <a:t>)</a:t>
                      </a:r>
                      <a:endParaRPr kumimoji="0" lang="ru-RU" sz="1100" b="0" i="0" u="none" strike="noStrike" cap="none" normalizeH="0" baseline="0">
                        <a:ln>
                          <a:noFill/>
                        </a:ln>
                        <a:solidFill>
                          <a:schemeClr val="tx1"/>
                        </a:solidFill>
                        <a:effectLst/>
                        <a:latin typeface="Calibri" pitchFamily="34" charset="0"/>
                        <a:cs typeface="Times New Roman" pitchFamily="18" charset="0"/>
                      </a:endParaRPr>
                    </a:p>
                  </a:txBody>
                  <a:tcPr marL="18711" marR="18711" marT="18711" marB="1871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16843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100" b="0" i="0" u="none" strike="noStrike" cap="none" normalizeH="0" baseline="0">
                          <a:ln>
                            <a:noFill/>
                          </a:ln>
                          <a:solidFill>
                            <a:schemeClr val="tx1"/>
                          </a:solidFill>
                          <a:effectLst/>
                          <a:latin typeface="Calibri" pitchFamily="34" charset="0"/>
                          <a:cs typeface="Times New Roman" pitchFamily="18" charset="0"/>
                        </a:rPr>
                        <a:t>503</a:t>
                      </a:r>
                      <a:endParaRPr kumimoji="0" lang="ru-RU" sz="1100" b="0" i="0" u="none" strike="noStrike" cap="none" normalizeH="0" baseline="0">
                        <a:ln>
                          <a:noFill/>
                        </a:ln>
                        <a:solidFill>
                          <a:schemeClr val="tx1"/>
                        </a:solidFill>
                        <a:effectLst/>
                        <a:latin typeface="Calibri" pitchFamily="34" charset="0"/>
                        <a:cs typeface="Times New Roman" pitchFamily="18" charset="0"/>
                      </a:endParaRPr>
                    </a:p>
                  </a:txBody>
                  <a:tcPr marL="18711" marR="18711" marT="18711" marB="18711"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1100" b="0" i="0" u="none" strike="noStrike" cap="none" normalizeH="0" baseline="0">
                          <a:ln>
                            <a:noFill/>
                          </a:ln>
                          <a:solidFill>
                            <a:schemeClr val="tx1"/>
                          </a:solidFill>
                          <a:effectLst/>
                          <a:latin typeface="Calibri" pitchFamily="34" charset="0"/>
                          <a:cs typeface="Times New Roman" pitchFamily="18" charset="0"/>
                        </a:rPr>
                        <a:t>Коригування податкової накладної, складеної відповідно до </a:t>
                      </a:r>
                      <a:r>
                        <a:rPr kumimoji="0" lang="uk-UA" sz="1100" b="0" i="0" u="none" strike="noStrike" cap="none" normalizeH="0" baseline="0">
                          <a:ln>
                            <a:noFill/>
                          </a:ln>
                          <a:solidFill>
                            <a:srgbClr val="0000FF"/>
                          </a:solidFill>
                          <a:effectLst/>
                          <a:latin typeface="Calibri" pitchFamily="34" charset="0"/>
                          <a:cs typeface="Times New Roman" pitchFamily="18" charset="0"/>
                        </a:rPr>
                        <a:t>пп. "б" пп. 97.2 підрозд. 2 розд. ХХ ПКУ</a:t>
                      </a:r>
                      <a:r>
                        <a:rPr kumimoji="0" lang="uk-UA" sz="1100" b="0" i="0" u="none" strike="noStrike" cap="none" normalizeH="0" baseline="0">
                          <a:ln>
                            <a:noFill/>
                          </a:ln>
                          <a:solidFill>
                            <a:schemeClr val="tx1"/>
                          </a:solidFill>
                          <a:effectLst/>
                          <a:latin typeface="Calibri" pitchFamily="34" charset="0"/>
                          <a:cs typeface="Times New Roman" pitchFamily="18" charset="0"/>
                        </a:rPr>
                        <a:t>, у зв'язку із зміною ставки оподаткування, що здійснюється </a:t>
                      </a:r>
                      <a:r>
                        <a:rPr kumimoji="0" lang="uk-UA" sz="1100" b="0" i="0" u="none" strike="noStrike" cap="none" normalizeH="0" baseline="0">
                          <a:ln>
                            <a:noFill/>
                          </a:ln>
                          <a:solidFill>
                            <a:srgbClr val="FF0000"/>
                          </a:solidFill>
                          <a:effectLst/>
                          <a:latin typeface="Calibri" pitchFamily="34" charset="0"/>
                          <a:cs typeface="Times New Roman" pitchFamily="18" charset="0"/>
                        </a:rPr>
                        <a:t>після завершення банком валютного нагляду за відповідною операцією</a:t>
                      </a:r>
                      <a:endParaRPr kumimoji="0" lang="ru-RU" sz="1100" b="0" i="0" u="none" strike="noStrike" cap="none" normalizeH="0" baseline="0">
                        <a:ln>
                          <a:noFill/>
                        </a:ln>
                        <a:solidFill>
                          <a:srgbClr val="FF0000"/>
                        </a:solidFill>
                        <a:effectLst/>
                        <a:latin typeface="Calibri" pitchFamily="34" charset="0"/>
                        <a:cs typeface="Times New Roman" pitchFamily="18" charset="0"/>
                      </a:endParaRPr>
                    </a:p>
                  </a:txBody>
                  <a:tcPr marL="18711" marR="18711" marT="18711" marB="18711"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1100" b="0" i="0" u="none" strike="noStrike" cap="none" normalizeH="0" baseline="0">
                          <a:ln>
                            <a:noFill/>
                          </a:ln>
                          <a:solidFill>
                            <a:schemeClr val="tx1"/>
                          </a:solidFill>
                          <a:effectLst/>
                          <a:latin typeface="Calibri" pitchFamily="34" charset="0"/>
                          <a:cs typeface="Times New Roman" pitchFamily="18" charset="0"/>
                        </a:rPr>
                        <a:t>У разі складання розрахунку коригування з </a:t>
                      </a:r>
                      <a:r>
                        <a:rPr kumimoji="0" lang="uk-UA" sz="1100" b="1" i="0" u="none" strike="noStrike" cap="none" normalizeH="0" baseline="0">
                          <a:ln>
                            <a:noFill/>
                          </a:ln>
                          <a:solidFill>
                            <a:srgbClr val="FF0000"/>
                          </a:solidFill>
                          <a:effectLst/>
                          <a:latin typeface="Calibri" pitchFamily="34" charset="0"/>
                          <a:cs typeface="Times New Roman" pitchFamily="18" charset="0"/>
                        </a:rPr>
                        <a:t>типом причини 22</a:t>
                      </a:r>
                      <a:r>
                        <a:rPr kumimoji="0" lang="uk-UA" sz="1100" b="0" i="0" u="none" strike="noStrike" cap="none" normalizeH="0" baseline="0">
                          <a:ln>
                            <a:noFill/>
                          </a:ln>
                          <a:solidFill>
                            <a:schemeClr val="tx1"/>
                          </a:solidFill>
                          <a:effectLst/>
                          <a:latin typeface="Calibri" pitchFamily="34" charset="0"/>
                          <a:cs typeface="Times New Roman" pitchFamily="18" charset="0"/>
                        </a:rPr>
                        <a:t> (J/F12112) </a:t>
                      </a:r>
                      <a:r>
                        <a:rPr kumimoji="0" lang="uk-UA" sz="1100" b="1" i="0" u="sng" strike="noStrike" cap="none" normalizeH="0" baseline="0">
                          <a:ln>
                            <a:noFill/>
                          </a:ln>
                          <a:solidFill>
                            <a:schemeClr val="tx1"/>
                          </a:solidFill>
                          <a:effectLst/>
                          <a:latin typeface="Calibri" pitchFamily="34" charset="0"/>
                          <a:cs typeface="Times New Roman" pitchFamily="18" charset="0"/>
                        </a:rPr>
                        <a:t>у зв'язку із зміною ставки оподаткування</a:t>
                      </a:r>
                      <a:r>
                        <a:rPr kumimoji="0" lang="uk-UA" sz="1100" b="0" i="0" u="none" strike="noStrike" cap="none" normalizeH="0" baseline="0">
                          <a:ln>
                            <a:noFill/>
                          </a:ln>
                          <a:solidFill>
                            <a:schemeClr val="tx1"/>
                          </a:solidFill>
                          <a:effectLst/>
                          <a:latin typeface="Calibri" pitchFamily="34" charset="0"/>
                          <a:cs typeface="Times New Roman" pitchFamily="18" charset="0"/>
                        </a:rPr>
                        <a:t>, – </a:t>
                      </a:r>
                      <a:r>
                        <a:rPr kumimoji="0" lang="uk-UA" sz="1100" b="1" i="0" u="sng" strike="noStrike" cap="none" normalizeH="0" baseline="0">
                          <a:ln>
                            <a:noFill/>
                          </a:ln>
                          <a:solidFill>
                            <a:schemeClr val="tx1"/>
                          </a:solidFill>
                          <a:effectLst/>
                          <a:latin typeface="Calibri" pitchFamily="34" charset="0"/>
                          <a:cs typeface="Times New Roman" pitchFamily="18" charset="0"/>
                        </a:rPr>
                        <a:t>після завершення банком валютного нагляду за відповідною операцією</a:t>
                      </a:r>
                      <a:r>
                        <a:rPr kumimoji="0" lang="uk-UA" sz="1100" b="0" i="0" u="none" strike="noStrike" cap="none" normalizeH="0" baseline="0">
                          <a:ln>
                            <a:noFill/>
                          </a:ln>
                          <a:solidFill>
                            <a:schemeClr val="tx1"/>
                          </a:solidFill>
                          <a:effectLst/>
                          <a:latin typeface="Calibri" pitchFamily="34" charset="0"/>
                          <a:cs typeface="Times New Roman" pitchFamily="18" charset="0"/>
                        </a:rPr>
                        <a:t> (</a:t>
                      </a:r>
                      <a:r>
                        <a:rPr kumimoji="0" lang="uk-UA" sz="1100" b="0" i="0" u="none" strike="noStrike" cap="none" normalizeH="0" baseline="0">
                          <a:ln>
                            <a:noFill/>
                          </a:ln>
                          <a:solidFill>
                            <a:srgbClr val="0000FF"/>
                          </a:solidFill>
                          <a:effectLst/>
                          <a:latin typeface="Calibri" pitchFamily="34" charset="0"/>
                          <a:cs typeface="Times New Roman" pitchFamily="18" charset="0"/>
                        </a:rPr>
                        <a:t>пп. "в" пп. 97.4 підрозд. 2 розд. ХХ ПКУ</a:t>
                      </a:r>
                      <a:r>
                        <a:rPr kumimoji="0" lang="uk-UA" sz="1100" b="0" i="0" u="none" strike="noStrike" cap="none" normalizeH="0" baseline="0">
                          <a:ln>
                            <a:noFill/>
                          </a:ln>
                          <a:solidFill>
                            <a:schemeClr val="tx1"/>
                          </a:solidFill>
                          <a:effectLst/>
                          <a:latin typeface="Calibri" pitchFamily="34" charset="0"/>
                          <a:cs typeface="Times New Roman" pitchFamily="18" charset="0"/>
                        </a:rPr>
                        <a:t>)</a:t>
                      </a:r>
                      <a:endParaRPr kumimoji="0" lang="ru-RU" sz="1100" b="0" i="0" u="none" strike="noStrike" cap="none" normalizeH="0" baseline="0">
                        <a:ln>
                          <a:noFill/>
                        </a:ln>
                        <a:solidFill>
                          <a:schemeClr val="tx1"/>
                        </a:solidFill>
                        <a:effectLst/>
                        <a:latin typeface="Calibri" pitchFamily="34" charset="0"/>
                        <a:cs typeface="Times New Roman" pitchFamily="18" charset="0"/>
                      </a:endParaRPr>
                    </a:p>
                  </a:txBody>
                  <a:tcPr marL="18711" marR="18711" marT="18711" marB="1871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bl>
          </a:graphicData>
        </a:graphic>
      </p:graphicFrame>
      <p:pic>
        <p:nvPicPr>
          <p:cNvPr id="10" name="Рисунок 9">
            <a:extLst>
              <a:ext uri="{FF2B5EF4-FFF2-40B4-BE49-F238E27FC236}">
                <a16:creationId xmlns:a16="http://schemas.microsoft.com/office/drawing/2014/main" id="{57D45757-5810-4849-B5CB-44A948380D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285935"/>
            <a:ext cx="3421997" cy="467673"/>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Заголовок 1"/>
          <p:cNvSpPr txBox="1">
            <a:spLocks/>
          </p:cNvSpPr>
          <p:nvPr/>
        </p:nvSpPr>
        <p:spPr bwMode="auto">
          <a:xfrm>
            <a:off x="3563938" y="1196975"/>
            <a:ext cx="5472112" cy="431800"/>
          </a:xfrm>
          <a:prstGeom prst="rect">
            <a:avLst/>
          </a:prstGeom>
          <a:noFill/>
          <a:ln w="9525">
            <a:noFill/>
            <a:miter lim="800000"/>
            <a:headEnd/>
            <a:tailEnd/>
          </a:ln>
        </p:spPr>
        <p:txBody>
          <a:bodyPr anchor="ctr"/>
          <a:lstStyle/>
          <a:p>
            <a:pPr algn="ctr"/>
            <a:r>
              <a:rPr lang="ru-RU" sz="2000" b="1" i="1">
                <a:solidFill>
                  <a:srgbClr val="00B050"/>
                </a:solidFill>
                <a:latin typeface="Calibri" pitchFamily="34" charset="0"/>
              </a:rPr>
              <a:t>РК 1</a:t>
            </a:r>
          </a:p>
        </p:txBody>
      </p:sp>
      <p:sp>
        <p:nvSpPr>
          <p:cNvPr id="28675" name="Заголовок 1"/>
          <p:cNvSpPr txBox="1">
            <a:spLocks/>
          </p:cNvSpPr>
          <p:nvPr/>
        </p:nvSpPr>
        <p:spPr bwMode="auto">
          <a:xfrm>
            <a:off x="4643438" y="1916113"/>
            <a:ext cx="4068762" cy="936625"/>
          </a:xfrm>
          <a:prstGeom prst="rect">
            <a:avLst/>
          </a:prstGeom>
          <a:noFill/>
          <a:ln w="9525">
            <a:noFill/>
            <a:miter lim="800000"/>
            <a:headEnd/>
            <a:tailEnd/>
          </a:ln>
        </p:spPr>
        <p:txBody>
          <a:bodyPr anchor="ctr"/>
          <a:lstStyle/>
          <a:p>
            <a:r>
              <a:rPr lang="ru-RU" sz="1600">
                <a:latin typeface="Calibri" pitchFamily="34" charset="0"/>
              </a:rPr>
              <a:t>Зміна кількісних або вартісних показників товару виключно </a:t>
            </a:r>
            <a:r>
              <a:rPr lang="ru-RU" sz="1600" b="1" u="sng">
                <a:solidFill>
                  <a:srgbClr val="FF0000"/>
                </a:solidFill>
                <a:latin typeface="Calibri" pitchFamily="34" charset="0"/>
              </a:rPr>
              <a:t>до початку оформлення митної декларації</a:t>
            </a:r>
          </a:p>
          <a:p>
            <a:endParaRPr lang="uk-UA" sz="1600">
              <a:latin typeface="Calibri" pitchFamily="34" charset="0"/>
            </a:endParaRPr>
          </a:p>
        </p:txBody>
      </p:sp>
      <p:sp>
        <p:nvSpPr>
          <p:cNvPr id="28676" name="Заголовок 1"/>
          <p:cNvSpPr txBox="1">
            <a:spLocks/>
          </p:cNvSpPr>
          <p:nvPr/>
        </p:nvSpPr>
        <p:spPr bwMode="auto">
          <a:xfrm>
            <a:off x="4932363" y="0"/>
            <a:ext cx="4211637" cy="360363"/>
          </a:xfrm>
          <a:prstGeom prst="rect">
            <a:avLst/>
          </a:prstGeom>
          <a:noFill/>
          <a:ln w="9525">
            <a:noFill/>
            <a:miter lim="800000"/>
            <a:headEnd/>
            <a:tailEnd/>
          </a:ln>
        </p:spPr>
        <p:txBody>
          <a:bodyPr anchor="ctr"/>
          <a:lstStyle/>
          <a:p>
            <a:pPr algn="ctr"/>
            <a:r>
              <a:rPr lang="uk-UA" sz="1600" b="1" i="1">
                <a:solidFill>
                  <a:srgbClr val="FF0000"/>
                </a:solidFill>
                <a:latin typeface="Calibri" pitchFamily="34" charset="0"/>
              </a:rPr>
              <a:t>Експортне забезпечення</a:t>
            </a:r>
          </a:p>
        </p:txBody>
      </p:sp>
      <p:sp>
        <p:nvSpPr>
          <p:cNvPr id="17" name="Заголовок 1"/>
          <p:cNvSpPr>
            <a:spLocks noGrp="1"/>
          </p:cNvSpPr>
          <p:nvPr>
            <p:ph type="title"/>
          </p:nvPr>
        </p:nvSpPr>
        <p:spPr>
          <a:xfrm>
            <a:off x="4932363" y="404813"/>
            <a:ext cx="4211637" cy="287337"/>
          </a:xfrm>
        </p:spPr>
        <p:txBody>
          <a:bodyPr rtlCol="0">
            <a:normAutofit fontScale="90000"/>
          </a:bodyPr>
          <a:lstStyle/>
          <a:p>
            <a:pPr fontAlgn="auto">
              <a:spcAft>
                <a:spcPts val="0"/>
              </a:spcAft>
              <a:defRPr/>
            </a:pPr>
            <a:r>
              <a:rPr lang="uk-UA" sz="2000" b="1" i="1" dirty="0">
                <a:solidFill>
                  <a:srgbClr val="00B0F0"/>
                </a:solidFill>
              </a:rPr>
              <a:t>Оподаткування</a:t>
            </a:r>
            <a:endParaRPr lang="uk-UA" sz="2000" b="1" dirty="0">
              <a:solidFill>
                <a:srgbClr val="00B0F0"/>
              </a:solidFill>
            </a:endParaRPr>
          </a:p>
        </p:txBody>
      </p:sp>
      <p:sp>
        <p:nvSpPr>
          <p:cNvPr id="28678" name="Заголовок 1"/>
          <p:cNvSpPr txBox="1">
            <a:spLocks/>
          </p:cNvSpPr>
          <p:nvPr/>
        </p:nvSpPr>
        <p:spPr bwMode="auto">
          <a:xfrm>
            <a:off x="250825" y="1196975"/>
            <a:ext cx="2376488" cy="711200"/>
          </a:xfrm>
          <a:prstGeom prst="rect">
            <a:avLst/>
          </a:prstGeom>
          <a:noFill/>
          <a:ln w="9525">
            <a:noFill/>
            <a:miter lim="800000"/>
            <a:headEnd/>
            <a:tailEnd/>
          </a:ln>
        </p:spPr>
        <p:txBody>
          <a:bodyPr anchor="ctr"/>
          <a:lstStyle/>
          <a:p>
            <a:r>
              <a:rPr lang="uk-UA" sz="1600" b="1" i="1">
                <a:solidFill>
                  <a:srgbClr val="FF0000"/>
                </a:solidFill>
                <a:latin typeface="Calibri" pitchFamily="34" charset="0"/>
              </a:rPr>
              <a:t>Коригування!</a:t>
            </a:r>
          </a:p>
        </p:txBody>
      </p:sp>
      <p:sp>
        <p:nvSpPr>
          <p:cNvPr id="28679" name="Заголовок 1"/>
          <p:cNvSpPr txBox="1">
            <a:spLocks/>
          </p:cNvSpPr>
          <p:nvPr/>
        </p:nvSpPr>
        <p:spPr bwMode="auto">
          <a:xfrm>
            <a:off x="611188" y="3357563"/>
            <a:ext cx="7705725" cy="3311525"/>
          </a:xfrm>
          <a:prstGeom prst="rect">
            <a:avLst/>
          </a:prstGeom>
          <a:noFill/>
          <a:ln w="9525">
            <a:noFill/>
            <a:miter lim="800000"/>
            <a:headEnd/>
            <a:tailEnd/>
          </a:ln>
        </p:spPr>
        <p:txBody>
          <a:bodyPr anchor="ctr"/>
          <a:lstStyle/>
          <a:p>
            <a:r>
              <a:rPr lang="uk-UA" sz="1600">
                <a:latin typeface="Calibri" pitchFamily="34" charset="0"/>
              </a:rPr>
              <a:t>Складається </a:t>
            </a:r>
            <a:r>
              <a:rPr lang="uk-UA" sz="1600" b="1" u="sng">
                <a:solidFill>
                  <a:srgbClr val="00B0F0"/>
                </a:solidFill>
                <a:latin typeface="Calibri" pitchFamily="34" charset="0"/>
              </a:rPr>
              <a:t>із застосування коду причини коригування  501</a:t>
            </a:r>
            <a:r>
              <a:rPr lang="uk-UA" sz="1600">
                <a:latin typeface="Calibri" pitchFamily="34" charset="0"/>
              </a:rPr>
              <a:t> «зміна ціни/ кількості»</a:t>
            </a:r>
          </a:p>
          <a:p>
            <a:endParaRPr lang="uk-UA" sz="1600" b="1" u="sng">
              <a:solidFill>
                <a:srgbClr val="FF0000"/>
              </a:solidFill>
              <a:latin typeface="Calibri" pitchFamily="34" charset="0"/>
            </a:endParaRPr>
          </a:p>
          <a:p>
            <a:r>
              <a:rPr lang="uk-UA" sz="1600" b="1" u="sng">
                <a:solidFill>
                  <a:srgbClr val="FF0000"/>
                </a:solidFill>
                <a:latin typeface="Calibri" pitchFamily="34" charset="0"/>
              </a:rPr>
              <a:t>Але є два важливих моменти:</a:t>
            </a:r>
          </a:p>
          <a:p>
            <a:endParaRPr lang="ru-RU" sz="1600" b="1" u="sng">
              <a:solidFill>
                <a:srgbClr val="FF0000"/>
              </a:solidFill>
              <a:latin typeface="Calibri" pitchFamily="34" charset="0"/>
            </a:endParaRPr>
          </a:p>
          <a:p>
            <a:r>
              <a:rPr lang="ru-RU" sz="1600" b="1" u="sng">
                <a:latin typeface="Calibri" pitchFamily="34" charset="0"/>
              </a:rPr>
              <a:t>обсяг </a:t>
            </a:r>
            <a:r>
              <a:rPr lang="ru-RU" sz="1600">
                <a:latin typeface="Calibri" pitchFamily="34" charset="0"/>
              </a:rPr>
              <a:t>експортної операції, на яку оформлюється </a:t>
            </a:r>
            <a:r>
              <a:rPr lang="ru-RU" sz="1600" b="1" u="sng">
                <a:latin typeface="Calibri" pitchFamily="34" charset="0"/>
              </a:rPr>
              <a:t>митна декларація</a:t>
            </a:r>
            <a:r>
              <a:rPr lang="ru-RU" sz="1600">
                <a:latin typeface="Calibri" pitchFamily="34" charset="0"/>
              </a:rPr>
              <a:t>, </a:t>
            </a:r>
            <a:r>
              <a:rPr lang="ru-RU" sz="1600" b="1" u="sng">
                <a:solidFill>
                  <a:srgbClr val="FF0000"/>
                </a:solidFill>
                <a:latin typeface="Calibri" pitchFamily="34" charset="0"/>
              </a:rPr>
              <a:t>не може перевищувати</a:t>
            </a:r>
            <a:r>
              <a:rPr lang="ru-RU" sz="1600">
                <a:latin typeface="Calibri" pitchFamily="34" charset="0"/>
              </a:rPr>
              <a:t> </a:t>
            </a:r>
            <a:r>
              <a:rPr lang="ru-RU" sz="1600" b="1" u="sng">
                <a:latin typeface="Calibri" pitchFamily="34" charset="0"/>
              </a:rPr>
              <a:t>обсяг </a:t>
            </a:r>
            <a:r>
              <a:rPr lang="ru-RU" sz="1600">
                <a:latin typeface="Calibri" pitchFamily="34" charset="0"/>
              </a:rPr>
              <a:t>цієї ж операції, вказаний у </a:t>
            </a:r>
            <a:r>
              <a:rPr lang="ru-RU" sz="1600" b="1" u="sng">
                <a:latin typeface="Calibri" pitchFamily="34" charset="0"/>
              </a:rPr>
              <a:t>податковій накладній з урахуванням РК.</a:t>
            </a:r>
          </a:p>
          <a:p>
            <a:endParaRPr lang="uk-UA" sz="1600" b="1" u="sng">
              <a:latin typeface="Calibri" pitchFamily="34" charset="0"/>
            </a:endParaRPr>
          </a:p>
          <a:p>
            <a:r>
              <a:rPr lang="ru-RU" sz="1600" b="1" u="sng">
                <a:latin typeface="Calibri" pitchFamily="34" charset="0"/>
              </a:rPr>
              <a:t>РК1 підлягає реєстрації </a:t>
            </a:r>
            <a:r>
              <a:rPr lang="ru-RU" sz="1600">
                <a:latin typeface="Calibri" pitchFamily="34" charset="0"/>
              </a:rPr>
              <a:t>в ЄРПН </a:t>
            </a:r>
            <a:r>
              <a:rPr lang="ru-RU" sz="1600" b="1" u="sng">
                <a:solidFill>
                  <a:srgbClr val="FF0000"/>
                </a:solidFill>
                <a:latin typeface="Calibri" pitchFamily="34" charset="0"/>
              </a:rPr>
              <a:t>виключно до початку митного оформлення</a:t>
            </a:r>
            <a:r>
              <a:rPr lang="ru-RU" sz="1600">
                <a:latin typeface="Calibri" pitchFamily="34" charset="0"/>
              </a:rPr>
              <a:t>. У разі початку митного оформлення експорту окремих видів товарів реєстрація РК1  припиняється.</a:t>
            </a:r>
          </a:p>
          <a:p>
            <a:endParaRPr lang="ru-RU" sz="1600" b="1" u="sng">
              <a:latin typeface="Calibri" pitchFamily="34" charset="0"/>
            </a:endParaRPr>
          </a:p>
          <a:p>
            <a:endParaRPr lang="uk-UA" sz="1600" b="1" u="sng">
              <a:latin typeface="Calibri" pitchFamily="34" charset="0"/>
            </a:endParaRPr>
          </a:p>
          <a:p>
            <a:endParaRPr lang="ru-RU" sz="1600" b="1" u="sng">
              <a:latin typeface="Calibri" pitchFamily="34" charset="0"/>
            </a:endParaRPr>
          </a:p>
          <a:p>
            <a:endParaRPr lang="uk-UA" sz="1600" b="1" u="sng">
              <a:solidFill>
                <a:srgbClr val="FF0000"/>
              </a:solidFill>
              <a:latin typeface="Calibri" pitchFamily="34" charset="0"/>
            </a:endParaRPr>
          </a:p>
          <a:p>
            <a:endParaRPr lang="uk-UA" sz="1600" b="1" u="sng">
              <a:solidFill>
                <a:srgbClr val="FF0000"/>
              </a:solidFill>
              <a:latin typeface="Calibri" pitchFamily="34" charset="0"/>
            </a:endParaRPr>
          </a:p>
          <a:p>
            <a:endParaRPr lang="uk-UA" sz="1600">
              <a:latin typeface="Calibri" pitchFamily="34" charset="0"/>
            </a:endParaRPr>
          </a:p>
        </p:txBody>
      </p:sp>
      <p:sp>
        <p:nvSpPr>
          <p:cNvPr id="28680" name="Заголовок 1"/>
          <p:cNvSpPr txBox="1">
            <a:spLocks/>
          </p:cNvSpPr>
          <p:nvPr/>
        </p:nvSpPr>
        <p:spPr bwMode="auto">
          <a:xfrm>
            <a:off x="4427538" y="5876925"/>
            <a:ext cx="4321175" cy="711200"/>
          </a:xfrm>
          <a:prstGeom prst="rect">
            <a:avLst/>
          </a:prstGeom>
          <a:noFill/>
          <a:ln w="9525">
            <a:noFill/>
            <a:miter lim="800000"/>
            <a:headEnd/>
            <a:tailEnd/>
          </a:ln>
        </p:spPr>
        <p:txBody>
          <a:bodyPr anchor="ctr"/>
          <a:lstStyle/>
          <a:p>
            <a:r>
              <a:rPr lang="uk-UA" sz="1600" b="1" i="1">
                <a:solidFill>
                  <a:srgbClr val="00B050"/>
                </a:solidFill>
                <a:latin typeface="Calibri" pitchFamily="34" charset="0"/>
              </a:rPr>
              <a:t>підпункт “а" підпункту 97.4 </a:t>
            </a:r>
            <a:r>
              <a:rPr lang="ru-RU" sz="1600" b="1" i="1">
                <a:solidFill>
                  <a:srgbClr val="00B050"/>
                </a:solidFill>
                <a:latin typeface="Calibri" pitchFamily="34" charset="0"/>
              </a:rPr>
              <a:t>пункту 97 підрозділу 2 розділу XX ПКУ</a:t>
            </a:r>
            <a:endParaRPr lang="uk-UA" sz="1600" b="1" i="1">
              <a:solidFill>
                <a:srgbClr val="00B050"/>
              </a:solidFill>
              <a:latin typeface="Calibri" pitchFamily="34" charset="0"/>
            </a:endParaRPr>
          </a:p>
          <a:p>
            <a:endParaRPr lang="uk-UA" sz="1600" b="1" i="1">
              <a:solidFill>
                <a:srgbClr val="00B050"/>
              </a:solidFill>
              <a:latin typeface="Calibri" pitchFamily="34" charset="0"/>
            </a:endParaRPr>
          </a:p>
        </p:txBody>
      </p:sp>
      <p:pic>
        <p:nvPicPr>
          <p:cNvPr id="10" name="Рисунок 9">
            <a:extLst>
              <a:ext uri="{FF2B5EF4-FFF2-40B4-BE49-F238E27FC236}">
                <a16:creationId xmlns:a16="http://schemas.microsoft.com/office/drawing/2014/main" id="{599838F2-6002-492B-8FFC-18CBD53F4E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285935"/>
            <a:ext cx="3421997" cy="467673"/>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Заголовок 1"/>
          <p:cNvSpPr txBox="1">
            <a:spLocks/>
          </p:cNvSpPr>
          <p:nvPr/>
        </p:nvSpPr>
        <p:spPr bwMode="auto">
          <a:xfrm>
            <a:off x="4067175" y="908050"/>
            <a:ext cx="5473700" cy="433388"/>
          </a:xfrm>
          <a:prstGeom prst="rect">
            <a:avLst/>
          </a:prstGeom>
          <a:noFill/>
          <a:ln w="9525">
            <a:noFill/>
            <a:miter lim="800000"/>
            <a:headEnd/>
            <a:tailEnd/>
          </a:ln>
        </p:spPr>
        <p:txBody>
          <a:bodyPr anchor="ctr"/>
          <a:lstStyle/>
          <a:p>
            <a:pPr algn="ctr"/>
            <a:r>
              <a:rPr lang="ru-RU" sz="2000" b="1" i="1">
                <a:solidFill>
                  <a:srgbClr val="00B050"/>
                </a:solidFill>
                <a:latin typeface="Calibri" pitchFamily="34" charset="0"/>
              </a:rPr>
              <a:t>РК 1</a:t>
            </a:r>
          </a:p>
        </p:txBody>
      </p:sp>
      <p:sp>
        <p:nvSpPr>
          <p:cNvPr id="29699" name="Заголовок 1"/>
          <p:cNvSpPr txBox="1">
            <a:spLocks/>
          </p:cNvSpPr>
          <p:nvPr/>
        </p:nvSpPr>
        <p:spPr bwMode="auto">
          <a:xfrm>
            <a:off x="4932363" y="0"/>
            <a:ext cx="4211637" cy="360363"/>
          </a:xfrm>
          <a:prstGeom prst="rect">
            <a:avLst/>
          </a:prstGeom>
          <a:noFill/>
          <a:ln w="9525">
            <a:noFill/>
            <a:miter lim="800000"/>
            <a:headEnd/>
            <a:tailEnd/>
          </a:ln>
        </p:spPr>
        <p:txBody>
          <a:bodyPr anchor="ctr"/>
          <a:lstStyle/>
          <a:p>
            <a:pPr algn="ctr"/>
            <a:r>
              <a:rPr lang="uk-UA" sz="1600" b="1" i="1">
                <a:solidFill>
                  <a:srgbClr val="FF0000"/>
                </a:solidFill>
                <a:latin typeface="Calibri" pitchFamily="34" charset="0"/>
              </a:rPr>
              <a:t>Експортне забезпечення</a:t>
            </a:r>
          </a:p>
        </p:txBody>
      </p:sp>
      <p:pic>
        <p:nvPicPr>
          <p:cNvPr id="29700" name="Picture 2"/>
          <p:cNvPicPr>
            <a:picLocks noChangeAspect="1" noChangeArrowheads="1"/>
          </p:cNvPicPr>
          <p:nvPr/>
        </p:nvPicPr>
        <p:blipFill>
          <a:blip r:embed="rId2"/>
          <a:srcRect/>
          <a:stretch>
            <a:fillRect/>
          </a:stretch>
        </p:blipFill>
        <p:spPr bwMode="auto">
          <a:xfrm>
            <a:off x="0" y="1700213"/>
            <a:ext cx="9088438" cy="5157787"/>
          </a:xfrm>
          <a:prstGeom prst="rect">
            <a:avLst/>
          </a:prstGeom>
          <a:noFill/>
          <a:ln w="9525">
            <a:noFill/>
            <a:miter lim="800000"/>
            <a:headEnd/>
            <a:tailEnd/>
          </a:ln>
        </p:spPr>
      </p:pic>
      <p:pic>
        <p:nvPicPr>
          <p:cNvPr id="6" name="Рисунок 5">
            <a:extLst>
              <a:ext uri="{FF2B5EF4-FFF2-40B4-BE49-F238E27FC236}">
                <a16:creationId xmlns:a16="http://schemas.microsoft.com/office/drawing/2014/main" id="{2D7089E3-952B-4776-A143-2025B455F7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285935"/>
            <a:ext cx="3421997" cy="467673"/>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Заголовок 1"/>
          <p:cNvSpPr txBox="1">
            <a:spLocks/>
          </p:cNvSpPr>
          <p:nvPr/>
        </p:nvSpPr>
        <p:spPr bwMode="auto">
          <a:xfrm>
            <a:off x="3671888" y="908050"/>
            <a:ext cx="5472112" cy="433388"/>
          </a:xfrm>
          <a:prstGeom prst="rect">
            <a:avLst/>
          </a:prstGeom>
          <a:noFill/>
          <a:ln w="9525">
            <a:noFill/>
            <a:miter lim="800000"/>
            <a:headEnd/>
            <a:tailEnd/>
          </a:ln>
        </p:spPr>
        <p:txBody>
          <a:bodyPr anchor="ctr"/>
          <a:lstStyle/>
          <a:p>
            <a:pPr algn="ctr"/>
            <a:r>
              <a:rPr lang="ru-RU" sz="2000" b="1" i="1">
                <a:solidFill>
                  <a:srgbClr val="00B050"/>
                </a:solidFill>
                <a:latin typeface="Calibri" pitchFamily="34" charset="0"/>
              </a:rPr>
              <a:t>РК 2</a:t>
            </a:r>
          </a:p>
          <a:p>
            <a:pPr algn="ctr"/>
            <a:r>
              <a:rPr lang="uk-UA" sz="2000">
                <a:latin typeface="Calibri" pitchFamily="34" charset="0"/>
              </a:rPr>
              <a:t>Складається </a:t>
            </a:r>
            <a:r>
              <a:rPr lang="uk-UA" sz="2000" b="1" u="sng">
                <a:solidFill>
                  <a:srgbClr val="00B0F0"/>
                </a:solidFill>
                <a:latin typeface="Calibri" pitchFamily="34" charset="0"/>
              </a:rPr>
              <a:t>із застосування коду причини коригування  502</a:t>
            </a:r>
            <a:endParaRPr lang="ru-RU" sz="2000" b="1" i="1">
              <a:solidFill>
                <a:srgbClr val="00B050"/>
              </a:solidFill>
              <a:latin typeface="Calibri" pitchFamily="34" charset="0"/>
            </a:endParaRPr>
          </a:p>
        </p:txBody>
      </p:sp>
      <p:sp>
        <p:nvSpPr>
          <p:cNvPr id="30723" name="Заголовок 1"/>
          <p:cNvSpPr txBox="1">
            <a:spLocks/>
          </p:cNvSpPr>
          <p:nvPr/>
        </p:nvSpPr>
        <p:spPr bwMode="auto">
          <a:xfrm>
            <a:off x="4643438" y="1916113"/>
            <a:ext cx="4068762" cy="936625"/>
          </a:xfrm>
          <a:prstGeom prst="rect">
            <a:avLst/>
          </a:prstGeom>
          <a:noFill/>
          <a:ln w="9525">
            <a:noFill/>
            <a:miter lim="800000"/>
            <a:headEnd/>
            <a:tailEnd/>
          </a:ln>
        </p:spPr>
        <p:txBody>
          <a:bodyPr anchor="ctr"/>
          <a:lstStyle/>
          <a:p>
            <a:r>
              <a:rPr lang="uk-UA" sz="1600">
                <a:latin typeface="Calibri" pitchFamily="34" charset="0"/>
              </a:rPr>
              <a:t>з метою приведення показників податкової накладної у відповідність з показниками митної декларації </a:t>
            </a:r>
            <a:r>
              <a:rPr lang="uk-UA" sz="1600" b="1" u="sng">
                <a:solidFill>
                  <a:srgbClr val="FF0000"/>
                </a:solidFill>
                <a:latin typeface="Calibri" pitchFamily="34" charset="0"/>
              </a:rPr>
              <a:t>після завершення вивезення</a:t>
            </a:r>
          </a:p>
          <a:p>
            <a:endParaRPr lang="uk-UA" sz="1600">
              <a:latin typeface="Calibri" pitchFamily="34" charset="0"/>
            </a:endParaRPr>
          </a:p>
        </p:txBody>
      </p:sp>
      <p:sp>
        <p:nvSpPr>
          <p:cNvPr id="30724" name="Заголовок 1"/>
          <p:cNvSpPr txBox="1">
            <a:spLocks/>
          </p:cNvSpPr>
          <p:nvPr/>
        </p:nvSpPr>
        <p:spPr bwMode="auto">
          <a:xfrm>
            <a:off x="4932363" y="0"/>
            <a:ext cx="4211637" cy="360363"/>
          </a:xfrm>
          <a:prstGeom prst="rect">
            <a:avLst/>
          </a:prstGeom>
          <a:noFill/>
          <a:ln w="9525">
            <a:noFill/>
            <a:miter lim="800000"/>
            <a:headEnd/>
            <a:tailEnd/>
          </a:ln>
        </p:spPr>
        <p:txBody>
          <a:bodyPr anchor="ctr"/>
          <a:lstStyle/>
          <a:p>
            <a:pPr algn="ctr"/>
            <a:r>
              <a:rPr lang="uk-UA" sz="1600" b="1" i="1">
                <a:solidFill>
                  <a:srgbClr val="FF0000"/>
                </a:solidFill>
                <a:latin typeface="Calibri" pitchFamily="34" charset="0"/>
              </a:rPr>
              <a:t>Експортне забезпечення</a:t>
            </a:r>
          </a:p>
        </p:txBody>
      </p:sp>
      <p:sp>
        <p:nvSpPr>
          <p:cNvPr id="30725" name="Заголовок 1"/>
          <p:cNvSpPr txBox="1">
            <a:spLocks/>
          </p:cNvSpPr>
          <p:nvPr/>
        </p:nvSpPr>
        <p:spPr bwMode="auto">
          <a:xfrm>
            <a:off x="250825" y="1196975"/>
            <a:ext cx="2376488" cy="711200"/>
          </a:xfrm>
          <a:prstGeom prst="rect">
            <a:avLst/>
          </a:prstGeom>
          <a:noFill/>
          <a:ln w="9525">
            <a:noFill/>
            <a:miter lim="800000"/>
            <a:headEnd/>
            <a:tailEnd/>
          </a:ln>
        </p:spPr>
        <p:txBody>
          <a:bodyPr anchor="ctr"/>
          <a:lstStyle/>
          <a:p>
            <a:r>
              <a:rPr lang="uk-UA" sz="1600" b="1" i="1">
                <a:solidFill>
                  <a:srgbClr val="FF0000"/>
                </a:solidFill>
                <a:latin typeface="Calibri" pitchFamily="34" charset="0"/>
              </a:rPr>
              <a:t>Коригування!</a:t>
            </a:r>
          </a:p>
        </p:txBody>
      </p:sp>
      <p:sp>
        <p:nvSpPr>
          <p:cNvPr id="30726" name="Заголовок 1"/>
          <p:cNvSpPr txBox="1">
            <a:spLocks/>
          </p:cNvSpPr>
          <p:nvPr/>
        </p:nvSpPr>
        <p:spPr bwMode="auto">
          <a:xfrm>
            <a:off x="611188" y="4797425"/>
            <a:ext cx="7705725" cy="1152525"/>
          </a:xfrm>
          <a:prstGeom prst="rect">
            <a:avLst/>
          </a:prstGeom>
          <a:noFill/>
          <a:ln w="9525">
            <a:noFill/>
            <a:miter lim="800000"/>
            <a:headEnd/>
            <a:tailEnd/>
          </a:ln>
        </p:spPr>
        <p:txBody>
          <a:bodyPr anchor="ctr"/>
          <a:lstStyle/>
          <a:p>
            <a:endParaRPr lang="uk-UA" sz="1600" b="1" u="sng">
              <a:solidFill>
                <a:srgbClr val="FF0000"/>
              </a:solidFill>
              <a:latin typeface="Calibri" pitchFamily="34" charset="0"/>
            </a:endParaRPr>
          </a:p>
          <a:p>
            <a:r>
              <a:rPr lang="uk-UA" sz="1600" b="1" u="sng">
                <a:solidFill>
                  <a:srgbClr val="FF0000"/>
                </a:solidFill>
                <a:latin typeface="Calibri" pitchFamily="34" charset="0"/>
              </a:rPr>
              <a:t>Важливі моменти:</a:t>
            </a:r>
          </a:p>
          <a:p>
            <a:endParaRPr lang="ru-RU" sz="1600" b="1" u="sng">
              <a:solidFill>
                <a:srgbClr val="FF0000"/>
              </a:solidFill>
              <a:latin typeface="Calibri" pitchFamily="34" charset="0"/>
            </a:endParaRPr>
          </a:p>
          <a:p>
            <a:r>
              <a:rPr lang="ru-RU" sz="1600">
                <a:latin typeface="Calibri" pitchFamily="34" charset="0"/>
              </a:rPr>
              <a:t>В більшості випадків складається </a:t>
            </a:r>
            <a:r>
              <a:rPr lang="ru-RU" sz="1600" b="1" u="sng">
                <a:solidFill>
                  <a:srgbClr val="FF0000"/>
                </a:solidFill>
                <a:latin typeface="Calibri" pitchFamily="34" charset="0"/>
              </a:rPr>
              <a:t>на зменшення суми операції</a:t>
            </a:r>
            <a:r>
              <a:rPr lang="ru-RU" sz="1600">
                <a:latin typeface="Calibri" pitchFamily="34" charset="0"/>
              </a:rPr>
              <a:t>, вказаної у податковій накладній, разом з цим в окремих випадках РК2 може бути </a:t>
            </a:r>
            <a:r>
              <a:rPr lang="ru-RU" sz="1600" b="1" u="sng">
                <a:solidFill>
                  <a:srgbClr val="00B050"/>
                </a:solidFill>
                <a:latin typeface="Calibri" pitchFamily="34" charset="0"/>
              </a:rPr>
              <a:t>на збільшення суми операції</a:t>
            </a:r>
            <a:r>
              <a:rPr lang="ru-RU" sz="1600">
                <a:latin typeface="Calibri" pitchFamily="34" charset="0"/>
              </a:rPr>
              <a:t>, вказаної у податковій накладній  </a:t>
            </a:r>
            <a:r>
              <a:rPr lang="ru-RU" sz="1600">
                <a:solidFill>
                  <a:srgbClr val="00B0F0"/>
                </a:solidFill>
                <a:latin typeface="Calibri" pitchFamily="34" charset="0"/>
              </a:rPr>
              <a:t>(приклад: підвищення курсу валюти)</a:t>
            </a:r>
          </a:p>
          <a:p>
            <a:endParaRPr lang="ru-RU" sz="1600" b="1" u="sng">
              <a:solidFill>
                <a:srgbClr val="FF0000"/>
              </a:solidFill>
              <a:latin typeface="Calibri" pitchFamily="34" charset="0"/>
            </a:endParaRPr>
          </a:p>
          <a:p>
            <a:r>
              <a:rPr lang="ru-RU" sz="1600" b="1" u="sng">
                <a:solidFill>
                  <a:srgbClr val="FF0000"/>
                </a:solidFill>
                <a:latin typeface="Calibri" pitchFamily="34" charset="0"/>
              </a:rPr>
              <a:t>зміни ставки податку </a:t>
            </a:r>
            <a:r>
              <a:rPr lang="ru-RU" sz="1600">
                <a:latin typeface="Calibri" pitchFamily="34" charset="0"/>
              </a:rPr>
              <a:t>на цьому етапі </a:t>
            </a:r>
            <a:r>
              <a:rPr lang="ru-RU" sz="1600" b="1" u="sng">
                <a:solidFill>
                  <a:srgbClr val="FF0000"/>
                </a:solidFill>
                <a:latin typeface="Calibri" pitchFamily="34" charset="0"/>
              </a:rPr>
              <a:t>не відбувається</a:t>
            </a:r>
            <a:r>
              <a:rPr lang="ru-RU" sz="1600">
                <a:latin typeface="Calibri" pitchFamily="34" charset="0"/>
              </a:rPr>
              <a:t>.</a:t>
            </a:r>
          </a:p>
          <a:p>
            <a:endParaRPr lang="uk-UA" sz="1600" b="1" u="sng">
              <a:latin typeface="Calibri" pitchFamily="34" charset="0"/>
            </a:endParaRPr>
          </a:p>
          <a:p>
            <a:r>
              <a:rPr lang="ru-RU" sz="1600">
                <a:latin typeface="Calibri" pitchFamily="34" charset="0"/>
              </a:rPr>
              <a:t>в ЄРПН може бути зареєстровано </a:t>
            </a:r>
            <a:r>
              <a:rPr lang="ru-RU" sz="1600" b="1" u="sng">
                <a:solidFill>
                  <a:srgbClr val="FF0000"/>
                </a:solidFill>
                <a:latin typeface="Calibri" pitchFamily="34" charset="0"/>
              </a:rPr>
              <a:t>тільки один такий РК2</a:t>
            </a:r>
          </a:p>
          <a:p>
            <a:endParaRPr lang="uk-UA" sz="1600" b="1" u="sng">
              <a:solidFill>
                <a:srgbClr val="FF0000"/>
              </a:solidFill>
              <a:latin typeface="Calibri" pitchFamily="34" charset="0"/>
            </a:endParaRPr>
          </a:p>
          <a:p>
            <a:r>
              <a:rPr lang="ru-RU" sz="1600">
                <a:latin typeface="Calibri" pitchFamily="34" charset="0"/>
              </a:rPr>
              <a:t>якщо </a:t>
            </a:r>
            <a:r>
              <a:rPr lang="ru-RU" sz="1600" b="1" u="sng">
                <a:solidFill>
                  <a:srgbClr val="FF0000"/>
                </a:solidFill>
                <a:latin typeface="Calibri" pitchFamily="34" charset="0"/>
              </a:rPr>
              <a:t>показники </a:t>
            </a:r>
            <a:r>
              <a:rPr lang="ru-RU" sz="1600">
                <a:latin typeface="Calibri" pitchFamily="34" charset="0"/>
              </a:rPr>
              <a:t>податкової накладної з урахуванням поданого на реєстрацію РК2 </a:t>
            </a:r>
            <a:r>
              <a:rPr lang="ru-RU" sz="1600" b="1" u="sng">
                <a:solidFill>
                  <a:srgbClr val="FF0000"/>
                </a:solidFill>
                <a:latin typeface="Calibri" pitchFamily="34" charset="0"/>
              </a:rPr>
              <a:t>не відповідають показникам митної декларації</a:t>
            </a:r>
            <a:r>
              <a:rPr lang="ru-RU" sz="1600">
                <a:latin typeface="Calibri" pitchFamily="34" charset="0"/>
              </a:rPr>
              <a:t>, такий </a:t>
            </a:r>
            <a:r>
              <a:rPr lang="ru-RU" sz="1600" b="1" u="sng">
                <a:solidFill>
                  <a:srgbClr val="FF0000"/>
                </a:solidFill>
                <a:latin typeface="Calibri" pitchFamily="34" charset="0"/>
              </a:rPr>
              <a:t>розрахунок коригування не буде зареєстровано </a:t>
            </a:r>
            <a:r>
              <a:rPr lang="ru-RU" sz="1600">
                <a:latin typeface="Calibri" pitchFamily="34" charset="0"/>
              </a:rPr>
              <a:t>в ЄРПН</a:t>
            </a:r>
          </a:p>
          <a:p>
            <a:endParaRPr lang="ru-RU" sz="1600">
              <a:latin typeface="Calibri" pitchFamily="34" charset="0"/>
            </a:endParaRPr>
          </a:p>
          <a:p>
            <a:r>
              <a:rPr lang="ru-RU" sz="1600">
                <a:latin typeface="Calibri" pitchFamily="34" charset="0"/>
              </a:rPr>
              <a:t>після реєстрації РК в ЄРПН </a:t>
            </a:r>
            <a:r>
              <a:rPr lang="ru-RU" sz="1600" b="1" u="sng">
                <a:solidFill>
                  <a:srgbClr val="FF0000"/>
                </a:solidFill>
                <a:latin typeface="Calibri" pitchFamily="34" charset="0"/>
              </a:rPr>
              <a:t>подальше коригування</a:t>
            </a:r>
            <a:r>
              <a:rPr lang="ru-RU" sz="1600">
                <a:latin typeface="Calibri" pitchFamily="34" charset="0"/>
              </a:rPr>
              <a:t> кількісних та вартісних показників податкової накладної </a:t>
            </a:r>
            <a:r>
              <a:rPr lang="ru-RU" sz="1600" b="1" u="sng">
                <a:solidFill>
                  <a:srgbClr val="FF0000"/>
                </a:solidFill>
                <a:latin typeface="Calibri" pitchFamily="34" charset="0"/>
              </a:rPr>
              <a:t>не дозволяється</a:t>
            </a:r>
          </a:p>
          <a:p>
            <a:endParaRPr lang="ru-RU" sz="1600">
              <a:latin typeface="Calibri" pitchFamily="34" charset="0"/>
            </a:endParaRPr>
          </a:p>
          <a:p>
            <a:endParaRPr lang="ru-RU" sz="1600">
              <a:latin typeface="Calibri" pitchFamily="34" charset="0"/>
            </a:endParaRPr>
          </a:p>
          <a:p>
            <a:endParaRPr lang="ru-RU" sz="1600" b="1" u="sng">
              <a:solidFill>
                <a:srgbClr val="FF0000"/>
              </a:solidFill>
              <a:latin typeface="Calibri" pitchFamily="34" charset="0"/>
            </a:endParaRPr>
          </a:p>
          <a:p>
            <a:endParaRPr lang="ru-RU" sz="1600" b="1" u="sng">
              <a:latin typeface="Calibri" pitchFamily="34" charset="0"/>
            </a:endParaRPr>
          </a:p>
          <a:p>
            <a:endParaRPr lang="uk-UA" sz="1600" b="1" u="sng">
              <a:latin typeface="Calibri" pitchFamily="34" charset="0"/>
            </a:endParaRPr>
          </a:p>
          <a:p>
            <a:endParaRPr lang="ru-RU" sz="1600" b="1" u="sng">
              <a:latin typeface="Calibri" pitchFamily="34" charset="0"/>
            </a:endParaRPr>
          </a:p>
          <a:p>
            <a:endParaRPr lang="uk-UA" sz="1600" b="1" u="sng">
              <a:solidFill>
                <a:srgbClr val="FF0000"/>
              </a:solidFill>
              <a:latin typeface="Calibri" pitchFamily="34" charset="0"/>
            </a:endParaRPr>
          </a:p>
          <a:p>
            <a:endParaRPr lang="uk-UA" sz="1600" b="1" u="sng">
              <a:solidFill>
                <a:srgbClr val="FF0000"/>
              </a:solidFill>
              <a:latin typeface="Calibri" pitchFamily="34" charset="0"/>
            </a:endParaRPr>
          </a:p>
          <a:p>
            <a:endParaRPr lang="uk-UA" sz="1600">
              <a:latin typeface="Calibri" pitchFamily="34" charset="0"/>
            </a:endParaRPr>
          </a:p>
        </p:txBody>
      </p:sp>
      <p:pic>
        <p:nvPicPr>
          <p:cNvPr id="8" name="Рисунок 7">
            <a:extLst>
              <a:ext uri="{FF2B5EF4-FFF2-40B4-BE49-F238E27FC236}">
                <a16:creationId xmlns:a16="http://schemas.microsoft.com/office/drawing/2014/main" id="{62613E7C-402D-4B90-BE22-07EEBC8666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285935"/>
            <a:ext cx="3421997" cy="467673"/>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Заголовок 1"/>
          <p:cNvSpPr txBox="1">
            <a:spLocks/>
          </p:cNvSpPr>
          <p:nvPr/>
        </p:nvSpPr>
        <p:spPr bwMode="auto">
          <a:xfrm>
            <a:off x="4067175" y="908050"/>
            <a:ext cx="5473700" cy="433388"/>
          </a:xfrm>
          <a:prstGeom prst="rect">
            <a:avLst/>
          </a:prstGeom>
          <a:noFill/>
          <a:ln w="9525">
            <a:noFill/>
            <a:miter lim="800000"/>
            <a:headEnd/>
            <a:tailEnd/>
          </a:ln>
        </p:spPr>
        <p:txBody>
          <a:bodyPr anchor="ctr"/>
          <a:lstStyle/>
          <a:p>
            <a:pPr algn="ctr"/>
            <a:r>
              <a:rPr lang="ru-RU" sz="2000" b="1" i="1">
                <a:solidFill>
                  <a:srgbClr val="00B050"/>
                </a:solidFill>
                <a:latin typeface="Calibri" pitchFamily="34" charset="0"/>
              </a:rPr>
              <a:t>РК 2</a:t>
            </a:r>
          </a:p>
        </p:txBody>
      </p:sp>
      <p:sp>
        <p:nvSpPr>
          <p:cNvPr id="31747" name="Заголовок 1"/>
          <p:cNvSpPr txBox="1">
            <a:spLocks/>
          </p:cNvSpPr>
          <p:nvPr/>
        </p:nvSpPr>
        <p:spPr bwMode="auto">
          <a:xfrm>
            <a:off x="4932363" y="0"/>
            <a:ext cx="4211637" cy="360363"/>
          </a:xfrm>
          <a:prstGeom prst="rect">
            <a:avLst/>
          </a:prstGeom>
          <a:noFill/>
          <a:ln w="9525">
            <a:noFill/>
            <a:miter lim="800000"/>
            <a:headEnd/>
            <a:tailEnd/>
          </a:ln>
        </p:spPr>
        <p:txBody>
          <a:bodyPr anchor="ctr"/>
          <a:lstStyle/>
          <a:p>
            <a:pPr algn="ctr"/>
            <a:r>
              <a:rPr lang="uk-UA" sz="1600" b="1" i="1">
                <a:solidFill>
                  <a:srgbClr val="FF0000"/>
                </a:solidFill>
                <a:latin typeface="Calibri" pitchFamily="34" charset="0"/>
              </a:rPr>
              <a:t>Експортне забезпечення</a:t>
            </a:r>
          </a:p>
        </p:txBody>
      </p:sp>
      <p:pic>
        <p:nvPicPr>
          <p:cNvPr id="31748" name="Picture 2"/>
          <p:cNvPicPr>
            <a:picLocks noChangeAspect="1" noChangeArrowheads="1"/>
          </p:cNvPicPr>
          <p:nvPr/>
        </p:nvPicPr>
        <p:blipFill>
          <a:blip r:embed="rId2"/>
          <a:srcRect/>
          <a:stretch>
            <a:fillRect/>
          </a:stretch>
        </p:blipFill>
        <p:spPr bwMode="auto">
          <a:xfrm>
            <a:off x="468313" y="1125538"/>
            <a:ext cx="3848100" cy="1943100"/>
          </a:xfrm>
          <a:prstGeom prst="rect">
            <a:avLst/>
          </a:prstGeom>
          <a:noFill/>
          <a:ln w="9525">
            <a:noFill/>
            <a:miter lim="800000"/>
            <a:headEnd/>
            <a:tailEnd/>
          </a:ln>
        </p:spPr>
      </p:pic>
      <p:pic>
        <p:nvPicPr>
          <p:cNvPr id="31749" name="Picture 3"/>
          <p:cNvPicPr>
            <a:picLocks noChangeAspect="1" noChangeArrowheads="1"/>
          </p:cNvPicPr>
          <p:nvPr/>
        </p:nvPicPr>
        <p:blipFill>
          <a:blip r:embed="rId3"/>
          <a:srcRect/>
          <a:stretch>
            <a:fillRect/>
          </a:stretch>
        </p:blipFill>
        <p:spPr bwMode="auto">
          <a:xfrm>
            <a:off x="107950" y="3068638"/>
            <a:ext cx="8893175" cy="3686175"/>
          </a:xfrm>
          <a:prstGeom prst="rect">
            <a:avLst/>
          </a:prstGeom>
          <a:noFill/>
          <a:ln w="9525">
            <a:noFill/>
            <a:miter lim="800000"/>
            <a:headEnd/>
            <a:tailEnd/>
          </a:ln>
        </p:spPr>
      </p:pic>
      <p:pic>
        <p:nvPicPr>
          <p:cNvPr id="7" name="Рисунок 6">
            <a:extLst>
              <a:ext uri="{FF2B5EF4-FFF2-40B4-BE49-F238E27FC236}">
                <a16:creationId xmlns:a16="http://schemas.microsoft.com/office/drawing/2014/main" id="{88CC1872-CABE-40CC-A2AD-3704E133D4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285935"/>
            <a:ext cx="3421997" cy="46767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Подзаголовок 2"/>
          <p:cNvSpPr>
            <a:spLocks noGrp="1"/>
          </p:cNvSpPr>
          <p:nvPr>
            <p:ph type="subTitle" idx="1"/>
          </p:nvPr>
        </p:nvSpPr>
        <p:spPr>
          <a:xfrm>
            <a:off x="539750" y="3213100"/>
            <a:ext cx="7772400" cy="1800225"/>
          </a:xfrm>
        </p:spPr>
        <p:txBody>
          <a:bodyPr/>
          <a:lstStyle/>
          <a:p>
            <a:pPr algn="l"/>
            <a:r>
              <a:rPr lang="ru-RU">
                <a:solidFill>
                  <a:schemeClr val="tx1"/>
                </a:solidFill>
              </a:rPr>
              <a:t>Режим експортного забезпечення: практичні нюанси та деякі особливості </a:t>
            </a:r>
            <a:endParaRPr lang="en-US">
              <a:solidFill>
                <a:schemeClr val="tx1"/>
              </a:solidFill>
            </a:endParaRPr>
          </a:p>
          <a:p>
            <a:pPr algn="l"/>
            <a:r>
              <a:rPr lang="ru-RU">
                <a:solidFill>
                  <a:schemeClr val="tx1"/>
                </a:solidFill>
              </a:rPr>
              <a:t>його функціонування</a:t>
            </a:r>
            <a:endParaRPr lang="uk-UA">
              <a:solidFill>
                <a:schemeClr val="tx1"/>
              </a:solidFill>
            </a:endParaRPr>
          </a:p>
        </p:txBody>
      </p:sp>
      <p:sp>
        <p:nvSpPr>
          <p:cNvPr id="14340" name="Олексій Любченко…"/>
          <p:cNvSpPr txBox="1">
            <a:spLocks noChangeArrowheads="1"/>
          </p:cNvSpPr>
          <p:nvPr/>
        </p:nvSpPr>
        <p:spPr bwMode="auto">
          <a:xfrm>
            <a:off x="6011863" y="836613"/>
            <a:ext cx="2952750" cy="903287"/>
          </a:xfrm>
          <a:prstGeom prst="rect">
            <a:avLst/>
          </a:prstGeom>
          <a:noFill/>
          <a:ln w="12700">
            <a:noFill/>
            <a:miter lim="400000"/>
            <a:headEnd/>
            <a:tailEnd/>
          </a:ln>
        </p:spPr>
        <p:txBody>
          <a:bodyPr lIns="50800" tIns="50800" rIns="50800" bIns="50800" anchor="ctr">
            <a:spAutoFit/>
          </a:bodyPr>
          <a:lstStyle/>
          <a:p>
            <a:pPr>
              <a:lnSpc>
                <a:spcPct val="110000"/>
              </a:lnSpc>
            </a:pPr>
            <a:r>
              <a:rPr lang="uk-UA" sz="1000">
                <a:solidFill>
                  <a:srgbClr val="000000"/>
                </a:solidFill>
                <a:latin typeface="e-Ukraine Regular"/>
                <a:ea typeface="e-Ukraine Regular"/>
                <a:cs typeface="e-Ukraine Regular"/>
                <a:sym typeface="e-Ukraine Regular"/>
              </a:rPr>
              <a:t>Костянтин Желєзняков</a:t>
            </a:r>
          </a:p>
          <a:p>
            <a:pPr>
              <a:lnSpc>
                <a:spcPct val="110000"/>
              </a:lnSpc>
            </a:pPr>
            <a:endParaRPr lang="uk-UA" sz="1000">
              <a:solidFill>
                <a:srgbClr val="000000"/>
              </a:solidFill>
              <a:latin typeface="e-Ukraine Regular"/>
              <a:ea typeface="e-Ukraine Regular"/>
              <a:cs typeface="e-Ukraine Regular"/>
              <a:sym typeface="e-Ukraine Regular"/>
            </a:endParaRPr>
          </a:p>
          <a:p>
            <a:r>
              <a:rPr lang="uk-UA" sz="1000">
                <a:solidFill>
                  <a:srgbClr val="000000"/>
                </a:solidFill>
                <a:latin typeface="e-Ukraine Regular"/>
                <a:ea typeface="e-Ukraine Regular"/>
                <a:cs typeface="e-Ukraine Regular"/>
                <a:sym typeface="e-Ukraine Regular"/>
              </a:rPr>
              <a:t>Начальник управління оподаткування</a:t>
            </a:r>
          </a:p>
          <a:p>
            <a:r>
              <a:rPr lang="uk-UA" sz="1000">
                <a:solidFill>
                  <a:srgbClr val="000000"/>
                </a:solidFill>
                <a:latin typeface="e-Ukraine Regular"/>
                <a:ea typeface="e-Ukraine Regular"/>
                <a:cs typeface="e-Ukraine Regular"/>
                <a:sym typeface="e-Ukraine Regular"/>
              </a:rPr>
              <a:t>юридичних осіб Головного управління ДПС в Одеській області</a:t>
            </a:r>
          </a:p>
        </p:txBody>
      </p:sp>
      <p:pic>
        <p:nvPicPr>
          <p:cNvPr id="3" name="Рисунок 2">
            <a:extLst>
              <a:ext uri="{FF2B5EF4-FFF2-40B4-BE49-F238E27FC236}">
                <a16:creationId xmlns:a16="http://schemas.microsoft.com/office/drawing/2014/main" id="{A0F17E1B-9D75-44FB-A092-A8DFE2FA2B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7735" y="476672"/>
            <a:ext cx="3349989" cy="45783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Заголовок 1"/>
          <p:cNvSpPr txBox="1">
            <a:spLocks/>
          </p:cNvSpPr>
          <p:nvPr/>
        </p:nvSpPr>
        <p:spPr bwMode="auto">
          <a:xfrm>
            <a:off x="4787900" y="1557338"/>
            <a:ext cx="4068763" cy="935037"/>
          </a:xfrm>
          <a:prstGeom prst="rect">
            <a:avLst/>
          </a:prstGeom>
          <a:noFill/>
          <a:ln w="9525">
            <a:noFill/>
            <a:miter lim="800000"/>
            <a:headEnd/>
            <a:tailEnd/>
          </a:ln>
        </p:spPr>
        <p:txBody>
          <a:bodyPr anchor="ctr"/>
          <a:lstStyle/>
          <a:p>
            <a:r>
              <a:rPr lang="uk-UA" sz="1600">
                <a:latin typeface="Calibri" pitchFamily="34" charset="0"/>
              </a:rPr>
              <a:t>з метою приведення у відповідність розміру ставки податку </a:t>
            </a:r>
            <a:r>
              <a:rPr lang="uk-UA" sz="1600" b="1" u="sng">
                <a:solidFill>
                  <a:srgbClr val="FF0000"/>
                </a:solidFill>
                <a:latin typeface="Calibri" pitchFamily="34" charset="0"/>
              </a:rPr>
              <a:t>після завершення розрахунків</a:t>
            </a:r>
          </a:p>
          <a:p>
            <a:endParaRPr lang="uk-UA" sz="1600" b="1" u="sng">
              <a:solidFill>
                <a:srgbClr val="FF0000"/>
              </a:solidFill>
              <a:latin typeface="Calibri" pitchFamily="34" charset="0"/>
            </a:endParaRPr>
          </a:p>
          <a:p>
            <a:endParaRPr lang="uk-UA" sz="1600">
              <a:latin typeface="Calibri" pitchFamily="34" charset="0"/>
            </a:endParaRPr>
          </a:p>
        </p:txBody>
      </p:sp>
      <p:sp>
        <p:nvSpPr>
          <p:cNvPr id="32771" name="Заголовок 1"/>
          <p:cNvSpPr txBox="1">
            <a:spLocks/>
          </p:cNvSpPr>
          <p:nvPr/>
        </p:nvSpPr>
        <p:spPr bwMode="auto">
          <a:xfrm>
            <a:off x="4932363" y="0"/>
            <a:ext cx="4211637" cy="360363"/>
          </a:xfrm>
          <a:prstGeom prst="rect">
            <a:avLst/>
          </a:prstGeom>
          <a:noFill/>
          <a:ln w="9525">
            <a:noFill/>
            <a:miter lim="800000"/>
            <a:headEnd/>
            <a:tailEnd/>
          </a:ln>
        </p:spPr>
        <p:txBody>
          <a:bodyPr anchor="ctr"/>
          <a:lstStyle/>
          <a:p>
            <a:pPr algn="ctr"/>
            <a:r>
              <a:rPr lang="uk-UA" sz="1600" b="1" i="1">
                <a:solidFill>
                  <a:srgbClr val="FF0000"/>
                </a:solidFill>
                <a:latin typeface="Calibri" pitchFamily="34" charset="0"/>
              </a:rPr>
              <a:t>Експортне забезпечення</a:t>
            </a:r>
          </a:p>
        </p:txBody>
      </p:sp>
      <p:sp>
        <p:nvSpPr>
          <p:cNvPr id="32772" name="Заголовок 1"/>
          <p:cNvSpPr txBox="1">
            <a:spLocks/>
          </p:cNvSpPr>
          <p:nvPr/>
        </p:nvSpPr>
        <p:spPr bwMode="auto">
          <a:xfrm>
            <a:off x="250825" y="1196975"/>
            <a:ext cx="2376488" cy="711200"/>
          </a:xfrm>
          <a:prstGeom prst="rect">
            <a:avLst/>
          </a:prstGeom>
          <a:noFill/>
          <a:ln w="9525">
            <a:noFill/>
            <a:miter lim="800000"/>
            <a:headEnd/>
            <a:tailEnd/>
          </a:ln>
        </p:spPr>
        <p:txBody>
          <a:bodyPr anchor="ctr"/>
          <a:lstStyle/>
          <a:p>
            <a:r>
              <a:rPr lang="uk-UA" sz="1600" b="1" i="1">
                <a:solidFill>
                  <a:srgbClr val="FF0000"/>
                </a:solidFill>
                <a:latin typeface="Calibri" pitchFamily="34" charset="0"/>
              </a:rPr>
              <a:t>Коригування!</a:t>
            </a:r>
          </a:p>
        </p:txBody>
      </p:sp>
      <p:sp>
        <p:nvSpPr>
          <p:cNvPr id="32773" name="Заголовок 1"/>
          <p:cNvSpPr txBox="1">
            <a:spLocks/>
          </p:cNvSpPr>
          <p:nvPr/>
        </p:nvSpPr>
        <p:spPr bwMode="auto">
          <a:xfrm>
            <a:off x="611188" y="4437063"/>
            <a:ext cx="7705725" cy="2781300"/>
          </a:xfrm>
          <a:prstGeom prst="rect">
            <a:avLst/>
          </a:prstGeom>
          <a:noFill/>
          <a:ln w="9525">
            <a:noFill/>
            <a:miter lim="800000"/>
            <a:headEnd/>
            <a:tailEnd/>
          </a:ln>
        </p:spPr>
        <p:txBody>
          <a:bodyPr anchor="ctr"/>
          <a:lstStyle/>
          <a:p>
            <a:endParaRPr lang="uk-UA" sz="1400" b="1" u="sng">
              <a:solidFill>
                <a:srgbClr val="FF0000"/>
              </a:solidFill>
              <a:latin typeface="Calibri" pitchFamily="34" charset="0"/>
            </a:endParaRPr>
          </a:p>
          <a:p>
            <a:r>
              <a:rPr lang="uk-UA" sz="1400" b="1" u="sng">
                <a:solidFill>
                  <a:srgbClr val="FF0000"/>
                </a:solidFill>
                <a:latin typeface="Calibri" pitchFamily="34" charset="0"/>
              </a:rPr>
              <a:t>Важливі моменти:</a:t>
            </a:r>
          </a:p>
          <a:p>
            <a:endParaRPr lang="ru-RU" sz="1400" b="1" u="sng">
              <a:solidFill>
                <a:srgbClr val="FF0000"/>
              </a:solidFill>
              <a:latin typeface="Calibri" pitchFamily="34" charset="0"/>
            </a:endParaRPr>
          </a:p>
          <a:p>
            <a:r>
              <a:rPr lang="uk-UA" sz="1400">
                <a:latin typeface="Calibri" pitchFamily="34" charset="0"/>
              </a:rPr>
              <a:t>платники податку, які відразу при складанні податкової накладної по операціям з експорту окремих видів товарів </a:t>
            </a:r>
            <a:r>
              <a:rPr lang="uk-UA" sz="1400" b="1" u="sng">
                <a:solidFill>
                  <a:srgbClr val="00B050"/>
                </a:solidFill>
                <a:latin typeface="Calibri" pitchFamily="34" charset="0"/>
              </a:rPr>
              <a:t>застосували нульову ставку</a:t>
            </a:r>
            <a:r>
              <a:rPr lang="uk-UA" sz="1400">
                <a:latin typeface="Calibri" pitchFamily="34" charset="0"/>
              </a:rPr>
              <a:t>,  </a:t>
            </a:r>
            <a:r>
              <a:rPr lang="uk-UA" sz="1400" b="1" u="sng">
                <a:solidFill>
                  <a:srgbClr val="FF0000"/>
                </a:solidFill>
                <a:latin typeface="Calibri" pitchFamily="34" charset="0"/>
              </a:rPr>
              <a:t>даний РК не складають</a:t>
            </a:r>
            <a:r>
              <a:rPr lang="uk-UA" sz="1400">
                <a:latin typeface="Calibri" pitchFamily="34" charset="0"/>
              </a:rPr>
              <a:t>.</a:t>
            </a:r>
          </a:p>
          <a:p>
            <a:endParaRPr lang="uk-UA" sz="1400" b="1" u="sng">
              <a:latin typeface="Calibri" pitchFamily="34" charset="0"/>
            </a:endParaRPr>
          </a:p>
          <a:p>
            <a:r>
              <a:rPr lang="uk-UA" sz="1400">
                <a:latin typeface="Calibri" pitchFamily="34" charset="0"/>
              </a:rPr>
              <a:t>протягом </a:t>
            </a:r>
            <a:r>
              <a:rPr lang="uk-UA" sz="1400" b="1" u="sng">
                <a:solidFill>
                  <a:srgbClr val="00B050"/>
                </a:solidFill>
                <a:latin typeface="Calibri" pitchFamily="34" charset="0"/>
              </a:rPr>
              <a:t>трьох робочих днів</a:t>
            </a:r>
            <a:r>
              <a:rPr lang="uk-UA" sz="1400">
                <a:latin typeface="Calibri" pitchFamily="34" charset="0"/>
              </a:rPr>
              <a:t>, наступних за днем завершення розрахунків </a:t>
            </a:r>
            <a:r>
              <a:rPr lang="uk-UA" sz="1400" b="1" u="sng">
                <a:solidFill>
                  <a:srgbClr val="00B050"/>
                </a:solidFill>
                <a:latin typeface="Calibri" pitchFamily="34" charset="0"/>
              </a:rPr>
              <a:t>банк інформує ДПС</a:t>
            </a:r>
          </a:p>
          <a:p>
            <a:endParaRPr lang="uk-UA" sz="1400">
              <a:latin typeface="Calibri" pitchFamily="34" charset="0"/>
            </a:endParaRPr>
          </a:p>
          <a:p>
            <a:r>
              <a:rPr lang="uk-UA" sz="1400" b="1" u="sng">
                <a:solidFill>
                  <a:srgbClr val="00B050"/>
                </a:solidFill>
                <a:latin typeface="Calibri" pitchFamily="34" charset="0"/>
              </a:rPr>
              <a:t>ДПС не пізніше наступного робочого дня </a:t>
            </a:r>
            <a:r>
              <a:rPr lang="uk-UA" sz="1400">
                <a:latin typeface="Calibri" pitchFamily="34" charset="0"/>
              </a:rPr>
              <a:t>після отримання від банку повідомлення про завершення розрахунків </a:t>
            </a:r>
            <a:r>
              <a:rPr lang="uk-UA" sz="1400" b="1" u="sng">
                <a:solidFill>
                  <a:srgbClr val="00B050"/>
                </a:solidFill>
                <a:latin typeface="Calibri" pitchFamily="34" charset="0"/>
              </a:rPr>
              <a:t>надсилає платнику</a:t>
            </a:r>
            <a:r>
              <a:rPr lang="uk-UA" sz="1400">
                <a:latin typeface="Calibri" pitchFamily="34" charset="0"/>
              </a:rPr>
              <a:t> податку таке </a:t>
            </a:r>
            <a:r>
              <a:rPr lang="uk-UA" sz="1400" b="1" u="sng">
                <a:solidFill>
                  <a:srgbClr val="00B050"/>
                </a:solidFill>
                <a:latin typeface="Calibri" pitchFamily="34" charset="0"/>
              </a:rPr>
              <a:t>повідомлення</a:t>
            </a:r>
            <a:r>
              <a:rPr lang="uk-UA" sz="1400">
                <a:latin typeface="Calibri" pitchFamily="34" charset="0"/>
              </a:rPr>
              <a:t> до електронного кабінету</a:t>
            </a:r>
          </a:p>
          <a:p>
            <a:endParaRPr lang="uk-UA" sz="1400">
              <a:latin typeface="Calibri" pitchFamily="34" charset="0"/>
            </a:endParaRPr>
          </a:p>
          <a:p>
            <a:r>
              <a:rPr lang="uk-UA" sz="1400" b="1" u="sng">
                <a:solidFill>
                  <a:srgbClr val="00B050"/>
                </a:solidFill>
                <a:latin typeface="Calibri" pitchFamily="34" charset="0"/>
              </a:rPr>
              <a:t>після отримання </a:t>
            </a:r>
            <a:r>
              <a:rPr lang="uk-UA" sz="1400">
                <a:latin typeface="Calibri" pitchFamily="34" charset="0"/>
              </a:rPr>
              <a:t>в електронному кабінеті </a:t>
            </a:r>
            <a:r>
              <a:rPr lang="uk-UA" sz="1400" b="1" u="sng">
                <a:solidFill>
                  <a:srgbClr val="00B050"/>
                </a:solidFill>
                <a:latin typeface="Calibri" pitchFamily="34" charset="0"/>
              </a:rPr>
              <a:t>повідомлення платник </a:t>
            </a:r>
            <a:r>
              <a:rPr lang="uk-UA" sz="1400">
                <a:latin typeface="Calibri" pitchFamily="34" charset="0"/>
              </a:rPr>
              <a:t>податку </a:t>
            </a:r>
            <a:r>
              <a:rPr lang="uk-UA" sz="1400" b="1" u="sng">
                <a:solidFill>
                  <a:srgbClr val="00B050"/>
                </a:solidFill>
                <a:latin typeface="Calibri" pitchFamily="34" charset="0"/>
              </a:rPr>
              <a:t>має можливість </a:t>
            </a:r>
            <a:r>
              <a:rPr lang="uk-UA" sz="1400">
                <a:latin typeface="Calibri" pitchFamily="34" charset="0"/>
              </a:rPr>
              <a:t>шляхом реєстрації в ЄРПН РК  </a:t>
            </a:r>
            <a:r>
              <a:rPr lang="uk-UA" sz="1400" b="1" u="sng">
                <a:solidFill>
                  <a:srgbClr val="00B050"/>
                </a:solidFill>
                <a:latin typeface="Calibri" pitchFamily="34" charset="0"/>
              </a:rPr>
              <a:t>змінити ставку та суму ПДВ</a:t>
            </a:r>
          </a:p>
          <a:p>
            <a:endParaRPr lang="uk-UA" sz="1400">
              <a:latin typeface="Calibri" pitchFamily="34" charset="0"/>
            </a:endParaRPr>
          </a:p>
          <a:p>
            <a:r>
              <a:rPr lang="uk-UA" sz="1400">
                <a:latin typeface="Calibri" pitchFamily="34" charset="0"/>
              </a:rPr>
              <a:t>в ЄРПН може бути зареєстровано </a:t>
            </a:r>
            <a:r>
              <a:rPr lang="uk-UA" sz="1400" b="1" u="sng">
                <a:solidFill>
                  <a:srgbClr val="FF0000"/>
                </a:solidFill>
                <a:latin typeface="Calibri" pitchFamily="34" charset="0"/>
              </a:rPr>
              <a:t>тільки один </a:t>
            </a:r>
            <a:r>
              <a:rPr lang="uk-UA" sz="1400" b="1" u="sng">
                <a:solidFill>
                  <a:srgbClr val="00B050"/>
                </a:solidFill>
                <a:latin typeface="Calibri" pitchFamily="34" charset="0"/>
              </a:rPr>
              <a:t>розрахунок коригування на зміну ставки та суми ПДВ</a:t>
            </a:r>
          </a:p>
          <a:p>
            <a:endParaRPr lang="uk-UA" sz="1400">
              <a:latin typeface="Calibri" pitchFamily="34" charset="0"/>
            </a:endParaRPr>
          </a:p>
          <a:p>
            <a:r>
              <a:rPr lang="uk-UA" sz="1400" b="1" u="sng">
                <a:solidFill>
                  <a:srgbClr val="00B050"/>
                </a:solidFill>
                <a:latin typeface="Calibri" pitchFamily="34" charset="0"/>
              </a:rPr>
              <a:t>після реєстрації </a:t>
            </a:r>
            <a:r>
              <a:rPr lang="uk-UA" sz="1400">
                <a:latin typeface="Calibri" pitchFamily="34" charset="0"/>
              </a:rPr>
              <a:t>в ЄРПН </a:t>
            </a:r>
            <a:r>
              <a:rPr lang="uk-UA" sz="1400" b="1" u="sng">
                <a:solidFill>
                  <a:srgbClr val="00B050"/>
                </a:solidFill>
                <a:latin typeface="Calibri" pitchFamily="34" charset="0"/>
              </a:rPr>
              <a:t>РК </a:t>
            </a:r>
            <a:r>
              <a:rPr lang="uk-UA" sz="1400">
                <a:latin typeface="Calibri" pitchFamily="34" charset="0"/>
              </a:rPr>
              <a:t>на зміну ставки та суми ПДВ </a:t>
            </a:r>
            <a:r>
              <a:rPr lang="uk-UA" sz="1400" b="1" u="sng">
                <a:solidFill>
                  <a:srgbClr val="00B050"/>
                </a:solidFill>
                <a:latin typeface="Calibri" pitchFamily="34" charset="0"/>
              </a:rPr>
              <a:t>забороняється внесення будь-яких змін</a:t>
            </a:r>
          </a:p>
          <a:p>
            <a:endParaRPr lang="uk-UA" sz="1400">
              <a:latin typeface="Calibri" pitchFamily="34" charset="0"/>
            </a:endParaRPr>
          </a:p>
          <a:p>
            <a:endParaRPr lang="uk-UA" sz="1400">
              <a:latin typeface="Calibri" pitchFamily="34" charset="0"/>
            </a:endParaRPr>
          </a:p>
          <a:p>
            <a:endParaRPr lang="ru-RU" sz="1400">
              <a:latin typeface="Calibri" pitchFamily="34" charset="0"/>
            </a:endParaRPr>
          </a:p>
          <a:p>
            <a:endParaRPr lang="ru-RU" sz="1400">
              <a:latin typeface="Calibri" pitchFamily="34" charset="0"/>
            </a:endParaRPr>
          </a:p>
          <a:p>
            <a:endParaRPr lang="ru-RU" sz="1400">
              <a:latin typeface="Calibri" pitchFamily="34" charset="0"/>
            </a:endParaRPr>
          </a:p>
          <a:p>
            <a:endParaRPr lang="ru-RU" sz="1400">
              <a:latin typeface="Calibri" pitchFamily="34" charset="0"/>
            </a:endParaRPr>
          </a:p>
          <a:p>
            <a:endParaRPr lang="ru-RU" sz="1400">
              <a:latin typeface="Calibri" pitchFamily="34" charset="0"/>
            </a:endParaRPr>
          </a:p>
          <a:p>
            <a:endParaRPr lang="ru-RU" sz="1400">
              <a:latin typeface="Calibri" pitchFamily="34" charset="0"/>
            </a:endParaRPr>
          </a:p>
          <a:p>
            <a:endParaRPr lang="ru-RU" sz="1400" b="1" u="sng">
              <a:solidFill>
                <a:srgbClr val="FF0000"/>
              </a:solidFill>
              <a:latin typeface="Calibri" pitchFamily="34" charset="0"/>
            </a:endParaRPr>
          </a:p>
          <a:p>
            <a:endParaRPr lang="ru-RU" sz="1400" b="1" u="sng">
              <a:latin typeface="Calibri" pitchFamily="34" charset="0"/>
            </a:endParaRPr>
          </a:p>
          <a:p>
            <a:endParaRPr lang="uk-UA" sz="1400" b="1" u="sng">
              <a:latin typeface="Calibri" pitchFamily="34" charset="0"/>
            </a:endParaRPr>
          </a:p>
          <a:p>
            <a:endParaRPr lang="ru-RU" sz="1400" b="1" u="sng">
              <a:latin typeface="Calibri" pitchFamily="34" charset="0"/>
            </a:endParaRPr>
          </a:p>
          <a:p>
            <a:endParaRPr lang="uk-UA" sz="1400" b="1" u="sng">
              <a:solidFill>
                <a:srgbClr val="FF0000"/>
              </a:solidFill>
              <a:latin typeface="Calibri" pitchFamily="34" charset="0"/>
            </a:endParaRPr>
          </a:p>
          <a:p>
            <a:endParaRPr lang="uk-UA" sz="1400" b="1" u="sng">
              <a:solidFill>
                <a:srgbClr val="FF0000"/>
              </a:solidFill>
              <a:latin typeface="Calibri" pitchFamily="34" charset="0"/>
            </a:endParaRPr>
          </a:p>
          <a:p>
            <a:endParaRPr lang="uk-UA" sz="1400">
              <a:latin typeface="Calibri" pitchFamily="34" charset="0"/>
            </a:endParaRPr>
          </a:p>
        </p:txBody>
      </p:sp>
      <p:sp>
        <p:nvSpPr>
          <p:cNvPr id="9" name="Заголовок 1"/>
          <p:cNvSpPr txBox="1">
            <a:spLocks/>
          </p:cNvSpPr>
          <p:nvPr/>
        </p:nvSpPr>
        <p:spPr>
          <a:xfrm>
            <a:off x="4822825" y="6308725"/>
            <a:ext cx="4321175" cy="549275"/>
          </a:xfrm>
          <a:prstGeom prst="rect">
            <a:avLst/>
          </a:prstGeom>
        </p:spPr>
        <p:txBody>
          <a:bodyPr anchor="ctr">
            <a:normAutofit lnSpcReduction="10000"/>
          </a:bodyPr>
          <a:lstStyle/>
          <a:p>
            <a:pPr fontAlgn="auto">
              <a:spcAft>
                <a:spcPts val="0"/>
              </a:spcAft>
              <a:defRPr/>
            </a:pPr>
            <a:r>
              <a:rPr lang="uk-UA" sz="1600" b="1" i="1" dirty="0">
                <a:solidFill>
                  <a:srgbClr val="00B050"/>
                </a:solidFill>
                <a:latin typeface="+mn-lt"/>
                <a:cs typeface="+mn-cs"/>
              </a:rPr>
              <a:t>підпункт “в" підпункту 97.4 </a:t>
            </a:r>
            <a:r>
              <a:rPr lang="ru-RU" sz="1600" b="1" i="1" dirty="0">
                <a:solidFill>
                  <a:srgbClr val="00B050"/>
                </a:solidFill>
                <a:latin typeface="+mn-lt"/>
                <a:cs typeface="+mn-cs"/>
              </a:rPr>
              <a:t>пункту 97 </a:t>
            </a:r>
            <a:r>
              <a:rPr lang="ru-RU" sz="1600" b="1" i="1" dirty="0" err="1">
                <a:solidFill>
                  <a:srgbClr val="00B050"/>
                </a:solidFill>
                <a:latin typeface="+mn-lt"/>
                <a:cs typeface="+mn-cs"/>
              </a:rPr>
              <a:t>підрозділу</a:t>
            </a:r>
            <a:r>
              <a:rPr lang="ru-RU" sz="1600" b="1" i="1" dirty="0">
                <a:solidFill>
                  <a:srgbClr val="00B050"/>
                </a:solidFill>
                <a:latin typeface="+mn-lt"/>
                <a:cs typeface="+mn-cs"/>
              </a:rPr>
              <a:t> 2 </a:t>
            </a:r>
            <a:r>
              <a:rPr lang="ru-RU" sz="1600" b="1" i="1" dirty="0" err="1">
                <a:solidFill>
                  <a:srgbClr val="00B050"/>
                </a:solidFill>
                <a:latin typeface="+mn-lt"/>
                <a:cs typeface="+mn-cs"/>
              </a:rPr>
              <a:t>розділу</a:t>
            </a:r>
            <a:r>
              <a:rPr lang="ru-RU" sz="1600" b="1" i="1" dirty="0">
                <a:solidFill>
                  <a:srgbClr val="00B050"/>
                </a:solidFill>
                <a:latin typeface="+mn-lt"/>
                <a:cs typeface="+mn-cs"/>
              </a:rPr>
              <a:t> XX ПКУ</a:t>
            </a:r>
            <a:endParaRPr lang="uk-UA" sz="1600" b="1" i="1" dirty="0">
              <a:solidFill>
                <a:srgbClr val="00B050"/>
              </a:solidFill>
              <a:latin typeface="+mn-lt"/>
              <a:cs typeface="+mn-cs"/>
            </a:endParaRPr>
          </a:p>
          <a:p>
            <a:pPr fontAlgn="auto">
              <a:spcAft>
                <a:spcPts val="0"/>
              </a:spcAft>
              <a:defRPr/>
            </a:pPr>
            <a:endParaRPr lang="uk-UA" sz="1600" b="1" i="1" dirty="0">
              <a:solidFill>
                <a:srgbClr val="00B050"/>
              </a:solidFill>
              <a:latin typeface="+mn-lt"/>
              <a:cs typeface="+mn-cs"/>
            </a:endParaRPr>
          </a:p>
        </p:txBody>
      </p:sp>
      <p:sp>
        <p:nvSpPr>
          <p:cNvPr id="32775" name="Заголовок 1"/>
          <p:cNvSpPr txBox="1">
            <a:spLocks/>
          </p:cNvSpPr>
          <p:nvPr/>
        </p:nvSpPr>
        <p:spPr bwMode="auto">
          <a:xfrm>
            <a:off x="3671888" y="620713"/>
            <a:ext cx="5472112" cy="431800"/>
          </a:xfrm>
          <a:prstGeom prst="rect">
            <a:avLst/>
          </a:prstGeom>
          <a:noFill/>
          <a:ln w="9525">
            <a:noFill/>
            <a:miter lim="800000"/>
            <a:headEnd/>
            <a:tailEnd/>
          </a:ln>
        </p:spPr>
        <p:txBody>
          <a:bodyPr anchor="ctr"/>
          <a:lstStyle/>
          <a:p>
            <a:pPr algn="ctr"/>
            <a:r>
              <a:rPr lang="ru-RU" sz="2000" b="1" i="1">
                <a:solidFill>
                  <a:srgbClr val="00B050"/>
                </a:solidFill>
                <a:latin typeface="Calibri" pitchFamily="34" charset="0"/>
              </a:rPr>
              <a:t>РК 3</a:t>
            </a:r>
          </a:p>
          <a:p>
            <a:pPr algn="ctr"/>
            <a:r>
              <a:rPr lang="uk-UA" sz="2000">
                <a:latin typeface="Calibri" pitchFamily="34" charset="0"/>
              </a:rPr>
              <a:t>Складається </a:t>
            </a:r>
            <a:r>
              <a:rPr lang="uk-UA" sz="2000" b="1" u="sng">
                <a:solidFill>
                  <a:srgbClr val="00B0F0"/>
                </a:solidFill>
                <a:latin typeface="Calibri" pitchFamily="34" charset="0"/>
              </a:rPr>
              <a:t>із застосування коду причини коригування  503</a:t>
            </a:r>
            <a:endParaRPr lang="ru-RU" sz="2000" b="1" i="1">
              <a:solidFill>
                <a:srgbClr val="00B050"/>
              </a:solidFill>
              <a:latin typeface="Calibri" pitchFamily="34" charset="0"/>
            </a:endParaRPr>
          </a:p>
        </p:txBody>
      </p:sp>
      <p:pic>
        <p:nvPicPr>
          <p:cNvPr id="10" name="Рисунок 9">
            <a:extLst>
              <a:ext uri="{FF2B5EF4-FFF2-40B4-BE49-F238E27FC236}">
                <a16:creationId xmlns:a16="http://schemas.microsoft.com/office/drawing/2014/main" id="{6BF6CB31-13B1-43C4-B4EC-EF5260EA5E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285935"/>
            <a:ext cx="3421997" cy="467673"/>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Заголовок 1"/>
          <p:cNvSpPr txBox="1">
            <a:spLocks/>
          </p:cNvSpPr>
          <p:nvPr/>
        </p:nvSpPr>
        <p:spPr bwMode="auto">
          <a:xfrm>
            <a:off x="4932363" y="0"/>
            <a:ext cx="4211637" cy="360363"/>
          </a:xfrm>
          <a:prstGeom prst="rect">
            <a:avLst/>
          </a:prstGeom>
          <a:noFill/>
          <a:ln w="9525">
            <a:noFill/>
            <a:miter lim="800000"/>
            <a:headEnd/>
            <a:tailEnd/>
          </a:ln>
        </p:spPr>
        <p:txBody>
          <a:bodyPr anchor="ctr"/>
          <a:lstStyle/>
          <a:p>
            <a:pPr algn="ctr"/>
            <a:r>
              <a:rPr lang="uk-UA" sz="1600" b="1" i="1">
                <a:solidFill>
                  <a:srgbClr val="FF0000"/>
                </a:solidFill>
                <a:latin typeface="Calibri" pitchFamily="34" charset="0"/>
              </a:rPr>
              <a:t>Експортне забезпечення</a:t>
            </a:r>
          </a:p>
        </p:txBody>
      </p:sp>
      <p:sp>
        <p:nvSpPr>
          <p:cNvPr id="17" name="Заголовок 1"/>
          <p:cNvSpPr>
            <a:spLocks noGrp="1"/>
          </p:cNvSpPr>
          <p:nvPr>
            <p:ph type="title"/>
          </p:nvPr>
        </p:nvSpPr>
        <p:spPr>
          <a:xfrm>
            <a:off x="4932363" y="404813"/>
            <a:ext cx="4211637" cy="287337"/>
          </a:xfrm>
        </p:spPr>
        <p:txBody>
          <a:bodyPr rtlCol="0">
            <a:normAutofit fontScale="90000"/>
          </a:bodyPr>
          <a:lstStyle/>
          <a:p>
            <a:pPr fontAlgn="auto">
              <a:spcAft>
                <a:spcPts val="0"/>
              </a:spcAft>
              <a:defRPr/>
            </a:pPr>
            <a:r>
              <a:rPr lang="uk-UA" sz="2000" b="1" i="1" dirty="0">
                <a:solidFill>
                  <a:srgbClr val="00B0F0"/>
                </a:solidFill>
              </a:rPr>
              <a:t>Оподаткування</a:t>
            </a:r>
            <a:endParaRPr lang="uk-UA" sz="2000" b="1" dirty="0">
              <a:solidFill>
                <a:srgbClr val="00B0F0"/>
              </a:solidFill>
            </a:endParaRPr>
          </a:p>
        </p:txBody>
      </p:sp>
      <p:sp>
        <p:nvSpPr>
          <p:cNvPr id="33796" name="Заголовок 1"/>
          <p:cNvSpPr txBox="1">
            <a:spLocks/>
          </p:cNvSpPr>
          <p:nvPr/>
        </p:nvSpPr>
        <p:spPr bwMode="auto">
          <a:xfrm>
            <a:off x="250825" y="1196975"/>
            <a:ext cx="2376488" cy="711200"/>
          </a:xfrm>
          <a:prstGeom prst="rect">
            <a:avLst/>
          </a:prstGeom>
          <a:noFill/>
          <a:ln w="9525">
            <a:noFill/>
            <a:miter lim="800000"/>
            <a:headEnd/>
            <a:tailEnd/>
          </a:ln>
        </p:spPr>
        <p:txBody>
          <a:bodyPr anchor="ctr"/>
          <a:lstStyle/>
          <a:p>
            <a:r>
              <a:rPr lang="uk-UA" b="1" i="1">
                <a:solidFill>
                  <a:srgbClr val="FF0000"/>
                </a:solidFill>
                <a:latin typeface="Calibri" pitchFamily="34" charset="0"/>
              </a:rPr>
              <a:t>Період декларування</a:t>
            </a:r>
          </a:p>
        </p:txBody>
      </p:sp>
      <p:sp>
        <p:nvSpPr>
          <p:cNvPr id="33797" name="Заголовок 1"/>
          <p:cNvSpPr txBox="1">
            <a:spLocks/>
          </p:cNvSpPr>
          <p:nvPr/>
        </p:nvSpPr>
        <p:spPr bwMode="auto">
          <a:xfrm>
            <a:off x="684213" y="2276475"/>
            <a:ext cx="7704137" cy="2781300"/>
          </a:xfrm>
          <a:prstGeom prst="rect">
            <a:avLst/>
          </a:prstGeom>
          <a:noFill/>
          <a:ln w="9525">
            <a:noFill/>
            <a:miter lim="800000"/>
            <a:headEnd/>
            <a:tailEnd/>
          </a:ln>
        </p:spPr>
        <p:txBody>
          <a:bodyPr anchor="ctr"/>
          <a:lstStyle/>
          <a:p>
            <a:endParaRPr lang="uk-UA" sz="1400" b="1" u="sng">
              <a:solidFill>
                <a:srgbClr val="FF0000"/>
              </a:solidFill>
              <a:latin typeface="Calibri" pitchFamily="34" charset="0"/>
            </a:endParaRPr>
          </a:p>
          <a:p>
            <a:r>
              <a:rPr lang="uk-UA" sz="2400">
                <a:latin typeface="Calibri" pitchFamily="34" charset="0"/>
              </a:rPr>
              <a:t>Операції з вивезення за межі митної території України у митному режимі експорту окремих видів товарів </a:t>
            </a:r>
            <a:r>
              <a:rPr lang="uk-UA" sz="2400" b="1" u="sng">
                <a:solidFill>
                  <a:srgbClr val="00B050"/>
                </a:solidFill>
                <a:latin typeface="Calibri" pitchFamily="34" charset="0"/>
              </a:rPr>
              <a:t>відображаються у складі податкової декларації за звітний (податковий) період, на який припадає дата оформлення митної декларації</a:t>
            </a:r>
            <a:r>
              <a:rPr lang="uk-UA" sz="2400">
                <a:latin typeface="Calibri" pitchFamily="34" charset="0"/>
              </a:rPr>
              <a:t>, що засвідчує факт перетинання митного кордону України, оформленої відповідно до вимог митного законодавства, </a:t>
            </a:r>
            <a:r>
              <a:rPr lang="uk-UA" sz="2400" b="1" u="sng">
                <a:solidFill>
                  <a:srgbClr val="00B050"/>
                </a:solidFill>
                <a:latin typeface="Calibri" pitchFamily="34" charset="0"/>
              </a:rPr>
              <a:t>незалежно від дати складання податкової накладної</a:t>
            </a:r>
            <a:r>
              <a:rPr lang="uk-UA" sz="2400">
                <a:latin typeface="Calibri" pitchFamily="34" charset="0"/>
              </a:rPr>
              <a:t> на вказану операцію.</a:t>
            </a:r>
          </a:p>
        </p:txBody>
      </p:sp>
      <p:pic>
        <p:nvPicPr>
          <p:cNvPr id="7" name="Рисунок 6">
            <a:extLst>
              <a:ext uri="{FF2B5EF4-FFF2-40B4-BE49-F238E27FC236}">
                <a16:creationId xmlns:a16="http://schemas.microsoft.com/office/drawing/2014/main" id="{392508F8-497A-4767-825A-92FD37CC77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285935"/>
            <a:ext cx="3421997" cy="467673"/>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Заголовок 1"/>
          <p:cNvSpPr txBox="1">
            <a:spLocks/>
          </p:cNvSpPr>
          <p:nvPr/>
        </p:nvSpPr>
        <p:spPr bwMode="auto">
          <a:xfrm>
            <a:off x="3311525" y="836613"/>
            <a:ext cx="5832475" cy="936625"/>
          </a:xfrm>
          <a:prstGeom prst="rect">
            <a:avLst/>
          </a:prstGeom>
          <a:noFill/>
          <a:ln w="9525">
            <a:noFill/>
            <a:miter lim="800000"/>
            <a:headEnd/>
            <a:tailEnd/>
          </a:ln>
        </p:spPr>
        <p:txBody>
          <a:bodyPr anchor="ctr"/>
          <a:lstStyle/>
          <a:p>
            <a:pPr algn="ctr"/>
            <a:r>
              <a:rPr lang="ru-RU" u="sng">
                <a:solidFill>
                  <a:srgbClr val="00B050"/>
                </a:solidFill>
                <a:latin typeface="Calibri" pitchFamily="34" charset="0"/>
                <a:hlinkClick r:id="rId2"/>
              </a:rPr>
              <a:t>Наказ Міністерства фінансів України від 09.08.2024 №400</a:t>
            </a:r>
            <a:endParaRPr lang="ru-RU" u="sng">
              <a:solidFill>
                <a:srgbClr val="00B050"/>
              </a:solidFill>
              <a:latin typeface="Calibri" pitchFamily="34" charset="0"/>
            </a:endParaRPr>
          </a:p>
          <a:p>
            <a:pPr algn="ctr"/>
            <a:endParaRPr lang="uk-UA" sz="1600" b="1" i="1" u="sng">
              <a:solidFill>
                <a:srgbClr val="00B050"/>
              </a:solidFill>
              <a:latin typeface="Calibri" pitchFamily="34" charset="0"/>
            </a:endParaRPr>
          </a:p>
        </p:txBody>
      </p:sp>
      <p:sp>
        <p:nvSpPr>
          <p:cNvPr id="34819" name="Заголовок 1"/>
          <p:cNvSpPr txBox="1">
            <a:spLocks/>
          </p:cNvSpPr>
          <p:nvPr/>
        </p:nvSpPr>
        <p:spPr bwMode="auto">
          <a:xfrm>
            <a:off x="4932363" y="0"/>
            <a:ext cx="4211637" cy="360363"/>
          </a:xfrm>
          <a:prstGeom prst="rect">
            <a:avLst/>
          </a:prstGeom>
          <a:noFill/>
          <a:ln w="9525">
            <a:noFill/>
            <a:miter lim="800000"/>
            <a:headEnd/>
            <a:tailEnd/>
          </a:ln>
        </p:spPr>
        <p:txBody>
          <a:bodyPr anchor="ctr"/>
          <a:lstStyle/>
          <a:p>
            <a:pPr algn="ctr"/>
            <a:r>
              <a:rPr lang="uk-UA" sz="1600" b="1" i="1">
                <a:solidFill>
                  <a:srgbClr val="FF0000"/>
                </a:solidFill>
                <a:latin typeface="Calibri" pitchFamily="34" charset="0"/>
              </a:rPr>
              <a:t>Експортне забезпечення</a:t>
            </a:r>
          </a:p>
        </p:txBody>
      </p:sp>
      <p:sp>
        <p:nvSpPr>
          <p:cNvPr id="17" name="Заголовок 1"/>
          <p:cNvSpPr>
            <a:spLocks noGrp="1"/>
          </p:cNvSpPr>
          <p:nvPr>
            <p:ph type="title"/>
          </p:nvPr>
        </p:nvSpPr>
        <p:spPr>
          <a:xfrm>
            <a:off x="4932363" y="404813"/>
            <a:ext cx="4211637" cy="287337"/>
          </a:xfrm>
        </p:spPr>
        <p:txBody>
          <a:bodyPr rtlCol="0">
            <a:normAutofit fontScale="90000"/>
          </a:bodyPr>
          <a:lstStyle/>
          <a:p>
            <a:pPr fontAlgn="auto">
              <a:spcAft>
                <a:spcPts val="0"/>
              </a:spcAft>
              <a:defRPr/>
            </a:pPr>
            <a:r>
              <a:rPr lang="uk-UA" sz="2000" b="1" i="1" dirty="0">
                <a:solidFill>
                  <a:srgbClr val="00B0F0"/>
                </a:solidFill>
              </a:rPr>
              <a:t>Оподаткування</a:t>
            </a:r>
            <a:endParaRPr lang="uk-UA" sz="2000" b="1" dirty="0">
              <a:solidFill>
                <a:srgbClr val="00B0F0"/>
              </a:solidFill>
            </a:endParaRPr>
          </a:p>
        </p:txBody>
      </p:sp>
      <p:sp>
        <p:nvSpPr>
          <p:cNvPr id="34821" name="Заголовок 1"/>
          <p:cNvSpPr txBox="1">
            <a:spLocks/>
          </p:cNvSpPr>
          <p:nvPr/>
        </p:nvSpPr>
        <p:spPr bwMode="auto">
          <a:xfrm>
            <a:off x="539750" y="1052513"/>
            <a:ext cx="2376488" cy="711200"/>
          </a:xfrm>
          <a:prstGeom prst="rect">
            <a:avLst/>
          </a:prstGeom>
          <a:noFill/>
          <a:ln w="9525">
            <a:noFill/>
            <a:miter lim="800000"/>
            <a:headEnd/>
            <a:tailEnd/>
          </a:ln>
        </p:spPr>
        <p:txBody>
          <a:bodyPr anchor="ctr"/>
          <a:lstStyle/>
          <a:p>
            <a:r>
              <a:rPr lang="uk-UA" sz="1600" b="1" i="1">
                <a:solidFill>
                  <a:srgbClr val="FF0000"/>
                </a:solidFill>
                <a:latin typeface="Calibri" pitchFamily="34" charset="0"/>
              </a:rPr>
              <a:t>Нова форма декларації з 1 жовтня 2024!</a:t>
            </a:r>
          </a:p>
        </p:txBody>
      </p:sp>
      <p:pic>
        <p:nvPicPr>
          <p:cNvPr id="34822" name="Picture 2"/>
          <p:cNvPicPr>
            <a:picLocks noChangeAspect="1" noChangeArrowheads="1"/>
          </p:cNvPicPr>
          <p:nvPr/>
        </p:nvPicPr>
        <p:blipFill>
          <a:blip r:embed="rId3"/>
          <a:srcRect/>
          <a:stretch>
            <a:fillRect/>
          </a:stretch>
        </p:blipFill>
        <p:spPr bwMode="auto">
          <a:xfrm>
            <a:off x="1116013" y="1700213"/>
            <a:ext cx="6953250" cy="2370137"/>
          </a:xfrm>
          <a:prstGeom prst="rect">
            <a:avLst/>
          </a:prstGeom>
          <a:noFill/>
          <a:ln w="9525">
            <a:noFill/>
            <a:miter lim="800000"/>
            <a:headEnd/>
            <a:tailEnd/>
          </a:ln>
        </p:spPr>
      </p:pic>
      <p:pic>
        <p:nvPicPr>
          <p:cNvPr id="34823" name="Picture 3"/>
          <p:cNvPicPr>
            <a:picLocks noChangeAspect="1" noChangeArrowheads="1"/>
          </p:cNvPicPr>
          <p:nvPr/>
        </p:nvPicPr>
        <p:blipFill>
          <a:blip r:embed="rId4"/>
          <a:srcRect/>
          <a:stretch>
            <a:fillRect/>
          </a:stretch>
        </p:blipFill>
        <p:spPr bwMode="auto">
          <a:xfrm>
            <a:off x="1331913" y="4149725"/>
            <a:ext cx="6772275" cy="1079500"/>
          </a:xfrm>
          <a:prstGeom prst="rect">
            <a:avLst/>
          </a:prstGeom>
          <a:noFill/>
          <a:ln w="9525">
            <a:noFill/>
            <a:miter lim="800000"/>
            <a:headEnd/>
            <a:tailEnd/>
          </a:ln>
        </p:spPr>
      </p:pic>
      <p:pic>
        <p:nvPicPr>
          <p:cNvPr id="34824" name="Picture 4"/>
          <p:cNvPicPr>
            <a:picLocks noChangeAspect="1" noChangeArrowheads="1"/>
          </p:cNvPicPr>
          <p:nvPr/>
        </p:nvPicPr>
        <p:blipFill>
          <a:blip r:embed="rId5"/>
          <a:srcRect/>
          <a:stretch>
            <a:fillRect/>
          </a:stretch>
        </p:blipFill>
        <p:spPr bwMode="auto">
          <a:xfrm>
            <a:off x="1331913" y="5181600"/>
            <a:ext cx="6791325" cy="1676400"/>
          </a:xfrm>
          <a:prstGeom prst="rect">
            <a:avLst/>
          </a:prstGeom>
          <a:noFill/>
          <a:ln w="9525">
            <a:noFill/>
            <a:miter lim="800000"/>
            <a:headEnd/>
            <a:tailEnd/>
          </a:ln>
        </p:spPr>
      </p:pic>
      <p:pic>
        <p:nvPicPr>
          <p:cNvPr id="10" name="Рисунок 9">
            <a:extLst>
              <a:ext uri="{FF2B5EF4-FFF2-40B4-BE49-F238E27FC236}">
                <a16:creationId xmlns:a16="http://schemas.microsoft.com/office/drawing/2014/main" id="{BF35552A-F5AA-4107-93E9-F481CD18F3E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1520" y="285935"/>
            <a:ext cx="3421997" cy="467673"/>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Заголовок 1"/>
          <p:cNvSpPr txBox="1">
            <a:spLocks/>
          </p:cNvSpPr>
          <p:nvPr/>
        </p:nvSpPr>
        <p:spPr bwMode="auto">
          <a:xfrm>
            <a:off x="3311525" y="836613"/>
            <a:ext cx="5832475" cy="936625"/>
          </a:xfrm>
          <a:prstGeom prst="rect">
            <a:avLst/>
          </a:prstGeom>
          <a:noFill/>
          <a:ln w="9525">
            <a:noFill/>
            <a:miter lim="800000"/>
            <a:headEnd/>
            <a:tailEnd/>
          </a:ln>
        </p:spPr>
        <p:txBody>
          <a:bodyPr anchor="ctr"/>
          <a:lstStyle/>
          <a:p>
            <a:pPr algn="ctr"/>
            <a:r>
              <a:rPr lang="ru-RU" u="sng">
                <a:solidFill>
                  <a:srgbClr val="00B050"/>
                </a:solidFill>
                <a:latin typeface="Calibri" pitchFamily="34" charset="0"/>
                <a:hlinkClick r:id="rId2"/>
              </a:rPr>
              <a:t>Наказ Міністерства фінансів України від 09.08.2024 №400</a:t>
            </a:r>
            <a:endParaRPr lang="ru-RU" u="sng">
              <a:solidFill>
                <a:srgbClr val="00B050"/>
              </a:solidFill>
              <a:latin typeface="Calibri" pitchFamily="34" charset="0"/>
            </a:endParaRPr>
          </a:p>
          <a:p>
            <a:pPr algn="ctr"/>
            <a:endParaRPr lang="uk-UA" sz="1600" b="1" i="1" u="sng">
              <a:solidFill>
                <a:srgbClr val="00B050"/>
              </a:solidFill>
              <a:latin typeface="Calibri" pitchFamily="34" charset="0"/>
            </a:endParaRPr>
          </a:p>
        </p:txBody>
      </p:sp>
      <p:sp>
        <p:nvSpPr>
          <p:cNvPr id="35843" name="Заголовок 1"/>
          <p:cNvSpPr txBox="1">
            <a:spLocks/>
          </p:cNvSpPr>
          <p:nvPr/>
        </p:nvSpPr>
        <p:spPr bwMode="auto">
          <a:xfrm>
            <a:off x="4932363" y="0"/>
            <a:ext cx="4211637" cy="360363"/>
          </a:xfrm>
          <a:prstGeom prst="rect">
            <a:avLst/>
          </a:prstGeom>
          <a:noFill/>
          <a:ln w="9525">
            <a:noFill/>
            <a:miter lim="800000"/>
            <a:headEnd/>
            <a:tailEnd/>
          </a:ln>
        </p:spPr>
        <p:txBody>
          <a:bodyPr anchor="ctr"/>
          <a:lstStyle/>
          <a:p>
            <a:pPr algn="ctr"/>
            <a:r>
              <a:rPr lang="uk-UA" sz="1600" b="1" i="1">
                <a:solidFill>
                  <a:srgbClr val="FF0000"/>
                </a:solidFill>
                <a:latin typeface="Calibri" pitchFamily="34" charset="0"/>
              </a:rPr>
              <a:t>Експортне забезпечення</a:t>
            </a:r>
          </a:p>
        </p:txBody>
      </p:sp>
      <p:sp>
        <p:nvSpPr>
          <p:cNvPr id="17" name="Заголовок 1"/>
          <p:cNvSpPr>
            <a:spLocks noGrp="1"/>
          </p:cNvSpPr>
          <p:nvPr>
            <p:ph type="title"/>
          </p:nvPr>
        </p:nvSpPr>
        <p:spPr>
          <a:xfrm>
            <a:off x="4932363" y="404813"/>
            <a:ext cx="4211637" cy="287337"/>
          </a:xfrm>
        </p:spPr>
        <p:txBody>
          <a:bodyPr rtlCol="0">
            <a:normAutofit fontScale="90000"/>
          </a:bodyPr>
          <a:lstStyle/>
          <a:p>
            <a:pPr fontAlgn="auto">
              <a:spcAft>
                <a:spcPts val="0"/>
              </a:spcAft>
              <a:defRPr/>
            </a:pPr>
            <a:r>
              <a:rPr lang="uk-UA" sz="2000" b="1" i="1" dirty="0">
                <a:solidFill>
                  <a:srgbClr val="00B0F0"/>
                </a:solidFill>
              </a:rPr>
              <a:t>Оподаткування</a:t>
            </a:r>
            <a:endParaRPr lang="uk-UA" sz="2000" b="1" dirty="0">
              <a:solidFill>
                <a:srgbClr val="00B0F0"/>
              </a:solidFill>
            </a:endParaRPr>
          </a:p>
        </p:txBody>
      </p:sp>
      <p:sp>
        <p:nvSpPr>
          <p:cNvPr id="35845" name="Заголовок 1"/>
          <p:cNvSpPr txBox="1">
            <a:spLocks/>
          </p:cNvSpPr>
          <p:nvPr/>
        </p:nvSpPr>
        <p:spPr bwMode="auto">
          <a:xfrm>
            <a:off x="539750" y="1052513"/>
            <a:ext cx="2376488" cy="711200"/>
          </a:xfrm>
          <a:prstGeom prst="rect">
            <a:avLst/>
          </a:prstGeom>
          <a:noFill/>
          <a:ln w="9525">
            <a:noFill/>
            <a:miter lim="800000"/>
            <a:headEnd/>
            <a:tailEnd/>
          </a:ln>
        </p:spPr>
        <p:txBody>
          <a:bodyPr anchor="ctr"/>
          <a:lstStyle/>
          <a:p>
            <a:r>
              <a:rPr lang="uk-UA" sz="1600" b="1" i="1">
                <a:solidFill>
                  <a:srgbClr val="FF0000"/>
                </a:solidFill>
                <a:latin typeface="Calibri" pitchFamily="34" charset="0"/>
              </a:rPr>
              <a:t>Нова форма декларації з 1 жовтня 2024!</a:t>
            </a:r>
          </a:p>
        </p:txBody>
      </p:sp>
      <p:pic>
        <p:nvPicPr>
          <p:cNvPr id="35846" name="Picture 2"/>
          <p:cNvPicPr>
            <a:picLocks noChangeAspect="1" noChangeArrowheads="1"/>
          </p:cNvPicPr>
          <p:nvPr/>
        </p:nvPicPr>
        <p:blipFill>
          <a:blip r:embed="rId3"/>
          <a:srcRect/>
          <a:stretch>
            <a:fillRect/>
          </a:stretch>
        </p:blipFill>
        <p:spPr bwMode="auto">
          <a:xfrm>
            <a:off x="1116013" y="1700213"/>
            <a:ext cx="6953250" cy="2370137"/>
          </a:xfrm>
          <a:prstGeom prst="rect">
            <a:avLst/>
          </a:prstGeom>
          <a:noFill/>
          <a:ln w="9525">
            <a:noFill/>
            <a:miter lim="800000"/>
            <a:headEnd/>
            <a:tailEnd/>
          </a:ln>
        </p:spPr>
      </p:pic>
      <p:pic>
        <p:nvPicPr>
          <p:cNvPr id="35847" name="Picture 3"/>
          <p:cNvPicPr>
            <a:picLocks noChangeAspect="1" noChangeArrowheads="1"/>
          </p:cNvPicPr>
          <p:nvPr/>
        </p:nvPicPr>
        <p:blipFill>
          <a:blip r:embed="rId4"/>
          <a:srcRect/>
          <a:stretch>
            <a:fillRect/>
          </a:stretch>
        </p:blipFill>
        <p:spPr bwMode="auto">
          <a:xfrm>
            <a:off x="1258888" y="4005263"/>
            <a:ext cx="6772275" cy="936625"/>
          </a:xfrm>
          <a:prstGeom prst="rect">
            <a:avLst/>
          </a:prstGeom>
          <a:noFill/>
          <a:ln w="9525">
            <a:noFill/>
            <a:miter lim="800000"/>
            <a:headEnd/>
            <a:tailEnd/>
          </a:ln>
        </p:spPr>
      </p:pic>
      <p:pic>
        <p:nvPicPr>
          <p:cNvPr id="35848" name="Picture 2"/>
          <p:cNvPicPr>
            <a:picLocks noChangeAspect="1" noChangeArrowheads="1"/>
          </p:cNvPicPr>
          <p:nvPr/>
        </p:nvPicPr>
        <p:blipFill>
          <a:blip r:embed="rId5"/>
          <a:srcRect/>
          <a:stretch>
            <a:fillRect/>
          </a:stretch>
        </p:blipFill>
        <p:spPr bwMode="auto">
          <a:xfrm>
            <a:off x="1258888" y="4941888"/>
            <a:ext cx="6734175" cy="1916112"/>
          </a:xfrm>
          <a:prstGeom prst="rect">
            <a:avLst/>
          </a:prstGeom>
          <a:noFill/>
          <a:ln w="9525">
            <a:noFill/>
            <a:miter lim="800000"/>
            <a:headEnd/>
            <a:tailEnd/>
          </a:ln>
        </p:spPr>
      </p:pic>
      <p:pic>
        <p:nvPicPr>
          <p:cNvPr id="10" name="Рисунок 9">
            <a:extLst>
              <a:ext uri="{FF2B5EF4-FFF2-40B4-BE49-F238E27FC236}">
                <a16:creationId xmlns:a16="http://schemas.microsoft.com/office/drawing/2014/main" id="{AC4056A2-B93E-4929-A249-9A6F01083A9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1520" y="285935"/>
            <a:ext cx="3421997" cy="467673"/>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Заголовок 1"/>
          <p:cNvSpPr txBox="1">
            <a:spLocks/>
          </p:cNvSpPr>
          <p:nvPr/>
        </p:nvSpPr>
        <p:spPr bwMode="auto">
          <a:xfrm>
            <a:off x="4932363" y="0"/>
            <a:ext cx="4211637" cy="360363"/>
          </a:xfrm>
          <a:prstGeom prst="rect">
            <a:avLst/>
          </a:prstGeom>
          <a:noFill/>
          <a:ln w="9525">
            <a:noFill/>
            <a:miter lim="800000"/>
            <a:headEnd/>
            <a:tailEnd/>
          </a:ln>
        </p:spPr>
        <p:txBody>
          <a:bodyPr anchor="ctr"/>
          <a:lstStyle/>
          <a:p>
            <a:pPr algn="ctr"/>
            <a:r>
              <a:rPr lang="uk-UA" sz="1600" b="1" i="1">
                <a:solidFill>
                  <a:srgbClr val="FF0000"/>
                </a:solidFill>
                <a:latin typeface="Calibri" pitchFamily="34" charset="0"/>
              </a:rPr>
              <a:t>Експортне забезпечення</a:t>
            </a:r>
          </a:p>
        </p:txBody>
      </p:sp>
      <p:sp>
        <p:nvSpPr>
          <p:cNvPr id="17" name="Заголовок 1"/>
          <p:cNvSpPr>
            <a:spLocks noGrp="1"/>
          </p:cNvSpPr>
          <p:nvPr>
            <p:ph type="title"/>
          </p:nvPr>
        </p:nvSpPr>
        <p:spPr>
          <a:xfrm>
            <a:off x="4932363" y="404813"/>
            <a:ext cx="4211637" cy="287337"/>
          </a:xfrm>
        </p:spPr>
        <p:txBody>
          <a:bodyPr rtlCol="0">
            <a:normAutofit fontScale="90000"/>
          </a:bodyPr>
          <a:lstStyle/>
          <a:p>
            <a:pPr fontAlgn="auto">
              <a:spcAft>
                <a:spcPts val="0"/>
              </a:spcAft>
              <a:defRPr/>
            </a:pPr>
            <a:r>
              <a:rPr lang="uk-UA" sz="2000" b="1" i="1" dirty="0">
                <a:solidFill>
                  <a:srgbClr val="00B0F0"/>
                </a:solidFill>
              </a:rPr>
              <a:t>Оподаткування</a:t>
            </a:r>
            <a:endParaRPr lang="uk-UA" sz="2000" b="1" dirty="0">
              <a:solidFill>
                <a:srgbClr val="00B0F0"/>
              </a:solidFill>
            </a:endParaRPr>
          </a:p>
        </p:txBody>
      </p:sp>
      <p:sp>
        <p:nvSpPr>
          <p:cNvPr id="36868" name="Заголовок 1"/>
          <p:cNvSpPr txBox="1">
            <a:spLocks/>
          </p:cNvSpPr>
          <p:nvPr/>
        </p:nvSpPr>
        <p:spPr bwMode="auto">
          <a:xfrm>
            <a:off x="539750" y="1052513"/>
            <a:ext cx="2376488" cy="711200"/>
          </a:xfrm>
          <a:prstGeom prst="rect">
            <a:avLst/>
          </a:prstGeom>
          <a:noFill/>
          <a:ln w="9525">
            <a:noFill/>
            <a:miter lim="800000"/>
            <a:headEnd/>
            <a:tailEnd/>
          </a:ln>
        </p:spPr>
        <p:txBody>
          <a:bodyPr anchor="ctr"/>
          <a:lstStyle/>
          <a:p>
            <a:r>
              <a:rPr lang="uk-UA" sz="1600" b="1" i="1">
                <a:solidFill>
                  <a:srgbClr val="FF0000"/>
                </a:solidFill>
                <a:latin typeface="Calibri" pitchFamily="34" charset="0"/>
              </a:rPr>
              <a:t>Нова форма декларації з 1 жовтня 2024!</a:t>
            </a:r>
          </a:p>
        </p:txBody>
      </p:sp>
      <p:pic>
        <p:nvPicPr>
          <p:cNvPr id="36869" name="Picture 5"/>
          <p:cNvPicPr>
            <a:picLocks noChangeAspect="1" noChangeArrowheads="1"/>
          </p:cNvPicPr>
          <p:nvPr/>
        </p:nvPicPr>
        <p:blipFill>
          <a:blip r:embed="rId2"/>
          <a:srcRect/>
          <a:stretch>
            <a:fillRect/>
          </a:stretch>
        </p:blipFill>
        <p:spPr bwMode="auto">
          <a:xfrm>
            <a:off x="4886325" y="1700213"/>
            <a:ext cx="4257675" cy="504825"/>
          </a:xfrm>
          <a:prstGeom prst="rect">
            <a:avLst/>
          </a:prstGeom>
          <a:noFill/>
          <a:ln w="9525">
            <a:noFill/>
            <a:miter lim="800000"/>
            <a:headEnd/>
            <a:tailEnd/>
          </a:ln>
        </p:spPr>
      </p:pic>
      <p:pic>
        <p:nvPicPr>
          <p:cNvPr id="36870" name="Picture 6"/>
          <p:cNvPicPr>
            <a:picLocks noChangeAspect="1" noChangeArrowheads="1"/>
          </p:cNvPicPr>
          <p:nvPr/>
        </p:nvPicPr>
        <p:blipFill>
          <a:blip r:embed="rId3"/>
          <a:srcRect/>
          <a:stretch>
            <a:fillRect/>
          </a:stretch>
        </p:blipFill>
        <p:spPr bwMode="auto">
          <a:xfrm>
            <a:off x="1403350" y="2276475"/>
            <a:ext cx="6457950" cy="628650"/>
          </a:xfrm>
          <a:prstGeom prst="rect">
            <a:avLst/>
          </a:prstGeom>
          <a:noFill/>
          <a:ln w="9525">
            <a:noFill/>
            <a:miter lim="800000"/>
            <a:headEnd/>
            <a:tailEnd/>
          </a:ln>
        </p:spPr>
      </p:pic>
      <p:pic>
        <p:nvPicPr>
          <p:cNvPr id="36871" name="Picture 7"/>
          <p:cNvPicPr>
            <a:picLocks noChangeAspect="1" noChangeArrowheads="1"/>
          </p:cNvPicPr>
          <p:nvPr/>
        </p:nvPicPr>
        <p:blipFill>
          <a:blip r:embed="rId4"/>
          <a:srcRect/>
          <a:stretch>
            <a:fillRect/>
          </a:stretch>
        </p:blipFill>
        <p:spPr bwMode="auto">
          <a:xfrm>
            <a:off x="539750" y="2997200"/>
            <a:ext cx="8280400" cy="3860800"/>
          </a:xfrm>
          <a:prstGeom prst="rect">
            <a:avLst/>
          </a:prstGeom>
          <a:noFill/>
          <a:ln w="9525">
            <a:noFill/>
            <a:miter lim="800000"/>
            <a:headEnd/>
            <a:tailEnd/>
          </a:ln>
        </p:spPr>
      </p:pic>
      <p:pic>
        <p:nvPicPr>
          <p:cNvPr id="9" name="Рисунок 8">
            <a:extLst>
              <a:ext uri="{FF2B5EF4-FFF2-40B4-BE49-F238E27FC236}">
                <a16:creationId xmlns:a16="http://schemas.microsoft.com/office/drawing/2014/main" id="{0C50737A-D14E-4702-A377-395752C8117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285935"/>
            <a:ext cx="3421997" cy="467673"/>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Заголовок 1"/>
          <p:cNvSpPr txBox="1">
            <a:spLocks/>
          </p:cNvSpPr>
          <p:nvPr/>
        </p:nvSpPr>
        <p:spPr bwMode="auto">
          <a:xfrm>
            <a:off x="4932363" y="404813"/>
            <a:ext cx="4211637" cy="360362"/>
          </a:xfrm>
          <a:prstGeom prst="rect">
            <a:avLst/>
          </a:prstGeom>
          <a:noFill/>
          <a:ln w="9525">
            <a:noFill/>
            <a:miter lim="800000"/>
            <a:headEnd/>
            <a:tailEnd/>
          </a:ln>
        </p:spPr>
        <p:txBody>
          <a:bodyPr anchor="ctr"/>
          <a:lstStyle/>
          <a:p>
            <a:pPr algn="ctr"/>
            <a:r>
              <a:rPr lang="uk-UA" sz="1600" b="1" i="1">
                <a:solidFill>
                  <a:srgbClr val="FF0000"/>
                </a:solidFill>
                <a:latin typeface="Calibri" pitchFamily="34" charset="0"/>
              </a:rPr>
              <a:t>Експортне забезпечення</a:t>
            </a:r>
          </a:p>
        </p:txBody>
      </p:sp>
      <p:sp>
        <p:nvSpPr>
          <p:cNvPr id="37891" name="Заголовок 1"/>
          <p:cNvSpPr txBox="1">
            <a:spLocks/>
          </p:cNvSpPr>
          <p:nvPr/>
        </p:nvSpPr>
        <p:spPr bwMode="auto">
          <a:xfrm>
            <a:off x="900113" y="1557338"/>
            <a:ext cx="7200900" cy="3527425"/>
          </a:xfrm>
          <a:prstGeom prst="rect">
            <a:avLst/>
          </a:prstGeom>
          <a:noFill/>
          <a:ln w="9525">
            <a:noFill/>
            <a:miter lim="800000"/>
            <a:headEnd/>
            <a:tailEnd/>
          </a:ln>
        </p:spPr>
        <p:txBody>
          <a:bodyPr anchor="ctr"/>
          <a:lstStyle/>
          <a:p>
            <a:pPr algn="ctr"/>
            <a:r>
              <a:rPr lang="uk-UA" sz="2400" b="1" i="1">
                <a:solidFill>
                  <a:srgbClr val="FF0000"/>
                </a:solidFill>
                <a:latin typeface="Calibri" pitchFamily="34" charset="0"/>
              </a:rPr>
              <a:t>Дякую за увагу!</a:t>
            </a:r>
          </a:p>
        </p:txBody>
      </p:sp>
      <p:sp>
        <p:nvSpPr>
          <p:cNvPr id="37892" name="Заголовок 1"/>
          <p:cNvSpPr txBox="1">
            <a:spLocks/>
          </p:cNvSpPr>
          <p:nvPr/>
        </p:nvSpPr>
        <p:spPr bwMode="auto">
          <a:xfrm>
            <a:off x="5651500" y="4581525"/>
            <a:ext cx="3168650" cy="1871663"/>
          </a:xfrm>
          <a:prstGeom prst="rect">
            <a:avLst/>
          </a:prstGeom>
          <a:noFill/>
          <a:ln w="9525">
            <a:noFill/>
            <a:miter lim="800000"/>
            <a:headEnd/>
            <a:tailEnd/>
          </a:ln>
        </p:spPr>
        <p:txBody>
          <a:bodyPr anchor="ctr"/>
          <a:lstStyle/>
          <a:p>
            <a:pPr algn="r"/>
            <a:endParaRPr lang="uk-UA" sz="1600" b="1" i="1">
              <a:solidFill>
                <a:srgbClr val="FF0000"/>
              </a:solidFill>
              <a:latin typeface="Calibri" pitchFamily="34" charset="0"/>
            </a:endParaRPr>
          </a:p>
        </p:txBody>
      </p:sp>
      <p:pic>
        <p:nvPicPr>
          <p:cNvPr id="6" name="Рисунок 5">
            <a:extLst>
              <a:ext uri="{FF2B5EF4-FFF2-40B4-BE49-F238E27FC236}">
                <a16:creationId xmlns:a16="http://schemas.microsoft.com/office/drawing/2014/main" id="{03CA7E72-8DBC-4D81-A05F-9945552CCC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285935"/>
            <a:ext cx="3421997" cy="46767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Заголовок 1"/>
          <p:cNvSpPr>
            <a:spLocks noGrp="1"/>
          </p:cNvSpPr>
          <p:nvPr>
            <p:ph type="title"/>
          </p:nvPr>
        </p:nvSpPr>
        <p:spPr>
          <a:xfrm>
            <a:off x="4932363" y="981075"/>
            <a:ext cx="4211637" cy="576263"/>
          </a:xfrm>
        </p:spPr>
        <p:txBody>
          <a:bodyPr/>
          <a:lstStyle/>
          <a:p>
            <a:r>
              <a:rPr lang="uk-UA" sz="2000" b="1" i="1">
                <a:solidFill>
                  <a:srgbClr val="00B0F0"/>
                </a:solidFill>
              </a:rPr>
              <a:t>Нормативно-правова база</a:t>
            </a:r>
            <a:endParaRPr lang="uk-UA" sz="2000" b="1">
              <a:solidFill>
                <a:srgbClr val="00B0F0"/>
              </a:solidFill>
            </a:endParaRPr>
          </a:p>
        </p:txBody>
      </p:sp>
      <p:sp>
        <p:nvSpPr>
          <p:cNvPr id="5" name="Заголовок 1"/>
          <p:cNvSpPr txBox="1">
            <a:spLocks/>
          </p:cNvSpPr>
          <p:nvPr/>
        </p:nvSpPr>
        <p:spPr>
          <a:xfrm>
            <a:off x="179388" y="1557338"/>
            <a:ext cx="4032250" cy="4321175"/>
          </a:xfrm>
          <a:prstGeom prst="rect">
            <a:avLst/>
          </a:prstGeom>
        </p:spPr>
        <p:txBody>
          <a:bodyPr anchor="ctr">
            <a:normAutofit fontScale="85000" lnSpcReduction="10000"/>
          </a:bodyPr>
          <a:lstStyle/>
          <a:p>
            <a:pPr fontAlgn="auto">
              <a:spcBef>
                <a:spcPts val="0"/>
              </a:spcBef>
              <a:spcAft>
                <a:spcPts val="0"/>
              </a:spcAft>
              <a:defRPr/>
            </a:pPr>
            <a:r>
              <a:rPr lang="uk-UA" sz="2000" dirty="0">
                <a:latin typeface="+mn-lt"/>
                <a:cs typeface="+mn-cs"/>
              </a:rPr>
              <a:t>Підрозділ 2 розділу XX Перехідні положення Податкового кодексу України </a:t>
            </a:r>
            <a:r>
              <a:rPr lang="uk-UA" sz="2000" b="1" dirty="0">
                <a:latin typeface="+mn-lt"/>
                <a:cs typeface="+mn-cs"/>
              </a:rPr>
              <a:t>доповнено пунктом 97</a:t>
            </a:r>
            <a:r>
              <a:rPr lang="uk-UA" sz="2000" dirty="0">
                <a:latin typeface="+mn-lt"/>
                <a:cs typeface="+mn-cs"/>
              </a:rPr>
              <a:t>: </a:t>
            </a:r>
            <a:r>
              <a:rPr lang="uk-UA" sz="2000" i="1" dirty="0">
                <a:latin typeface="+mn-lt"/>
                <a:cs typeface="+mn-cs"/>
              </a:rPr>
              <a:t>Тимчасово, на період дії режиму експортного забезпечення, запровадженого Кабінетом Міністрів України відповідно до статті 19-2 Закону України </a:t>
            </a:r>
            <a:r>
              <a:rPr lang="uk-UA" dirty="0">
                <a:latin typeface="+mn-lt"/>
                <a:cs typeface="+mn-cs"/>
              </a:rPr>
              <a:t>«</a:t>
            </a:r>
            <a:r>
              <a:rPr lang="uk-UA" sz="2000" i="1" dirty="0">
                <a:latin typeface="+mn-lt"/>
                <a:cs typeface="+mn-cs"/>
              </a:rPr>
              <a:t>Про зовнішньоекономічну діяльність</a:t>
            </a:r>
            <a:r>
              <a:rPr lang="uk-UA" dirty="0">
                <a:latin typeface="+mn-lt"/>
                <a:cs typeface="+mn-cs"/>
              </a:rPr>
              <a:t>»</a:t>
            </a:r>
            <a:r>
              <a:rPr lang="uk-UA" sz="2000" i="1" dirty="0">
                <a:latin typeface="+mn-lt"/>
                <a:cs typeface="+mn-cs"/>
              </a:rPr>
              <a:t>, оподаткування податком на додану вартість операцій з вивезення за межі митної території України у митному режимі експорту товарів, до яких застосовано режим експортного забезпечення (далі для цілей цього пункту - окремі види товарів), здійснюється з урахуванням особливостей, визначених цим пунктом.</a:t>
            </a:r>
          </a:p>
        </p:txBody>
      </p:sp>
      <p:cxnSp>
        <p:nvCxnSpPr>
          <p:cNvPr id="22" name="Прямая со стрелкой 21"/>
          <p:cNvCxnSpPr/>
          <p:nvPr/>
        </p:nvCxnSpPr>
        <p:spPr>
          <a:xfrm>
            <a:off x="7092950" y="1412875"/>
            <a:ext cx="0" cy="647700"/>
          </a:xfrm>
          <a:prstGeom prst="straightConnector1">
            <a:avLst/>
          </a:prstGeom>
          <a:ln w="635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33" name="Заголовок 1"/>
          <p:cNvSpPr txBox="1">
            <a:spLocks/>
          </p:cNvSpPr>
          <p:nvPr/>
        </p:nvSpPr>
        <p:spPr>
          <a:xfrm>
            <a:off x="4859338" y="2565400"/>
            <a:ext cx="3744912" cy="2159000"/>
          </a:xfrm>
          <a:prstGeom prst="rect">
            <a:avLst/>
          </a:prstGeom>
        </p:spPr>
        <p:txBody>
          <a:bodyPr anchor="ctr">
            <a:normAutofit lnSpcReduction="10000"/>
          </a:bodyPr>
          <a:lstStyle/>
          <a:p>
            <a:pPr algn="ctr" fontAlgn="auto">
              <a:spcBef>
                <a:spcPts val="0"/>
              </a:spcBef>
              <a:spcAft>
                <a:spcPts val="0"/>
              </a:spcAft>
              <a:defRPr/>
            </a:pPr>
            <a:r>
              <a:rPr lang="uk-UA" dirty="0">
                <a:latin typeface="+mn-lt"/>
                <a:cs typeface="+mn-cs"/>
              </a:rPr>
              <a:t>Закон України від 09.05.2024            № 3706-ІХ «Про внесення змін до Податкового кодексу України та інших законів України щодо особливостей експорту окремих видів товарів у період дії воєнного стану».</a:t>
            </a:r>
          </a:p>
          <a:p>
            <a:pPr algn="ctr" fontAlgn="auto">
              <a:spcBef>
                <a:spcPts val="0"/>
              </a:spcBef>
              <a:spcAft>
                <a:spcPts val="0"/>
              </a:spcAft>
              <a:defRPr/>
            </a:pPr>
            <a:r>
              <a:rPr lang="uk-UA" sz="2000" b="1" i="1" dirty="0">
                <a:latin typeface="+mn-lt"/>
                <a:cs typeface="+mn-cs"/>
              </a:rPr>
              <a:t>Набрав чинності з 01.07.2024</a:t>
            </a:r>
          </a:p>
        </p:txBody>
      </p:sp>
      <p:cxnSp>
        <p:nvCxnSpPr>
          <p:cNvPr id="17" name="Прямая со стрелкой 16"/>
          <p:cNvCxnSpPr/>
          <p:nvPr/>
        </p:nvCxnSpPr>
        <p:spPr>
          <a:xfrm flipH="1">
            <a:off x="4211638" y="3213100"/>
            <a:ext cx="719137" cy="1588"/>
          </a:xfrm>
          <a:prstGeom prst="straightConnector1">
            <a:avLst/>
          </a:prstGeom>
          <a:ln w="635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5367" name="Заголовок 1"/>
          <p:cNvSpPr txBox="1">
            <a:spLocks/>
          </p:cNvSpPr>
          <p:nvPr/>
        </p:nvSpPr>
        <p:spPr bwMode="auto">
          <a:xfrm>
            <a:off x="4932363" y="404813"/>
            <a:ext cx="4211637" cy="711200"/>
          </a:xfrm>
          <a:prstGeom prst="rect">
            <a:avLst/>
          </a:prstGeom>
          <a:noFill/>
          <a:ln w="9525">
            <a:noFill/>
            <a:miter lim="800000"/>
            <a:headEnd/>
            <a:tailEnd/>
          </a:ln>
        </p:spPr>
        <p:txBody>
          <a:bodyPr anchor="ctr"/>
          <a:lstStyle/>
          <a:p>
            <a:pPr algn="ctr"/>
            <a:r>
              <a:rPr lang="uk-UA" sz="1600" b="1" i="1">
                <a:solidFill>
                  <a:srgbClr val="FF0000"/>
                </a:solidFill>
                <a:latin typeface="Calibri" pitchFamily="34" charset="0"/>
              </a:rPr>
              <a:t>Експортне забезпечення</a:t>
            </a:r>
          </a:p>
        </p:txBody>
      </p:sp>
      <p:sp>
        <p:nvSpPr>
          <p:cNvPr id="15368" name="Заголовок 1"/>
          <p:cNvSpPr txBox="1">
            <a:spLocks/>
          </p:cNvSpPr>
          <p:nvPr/>
        </p:nvSpPr>
        <p:spPr bwMode="auto">
          <a:xfrm>
            <a:off x="4932363" y="4508500"/>
            <a:ext cx="3743325" cy="2160588"/>
          </a:xfrm>
          <a:prstGeom prst="rect">
            <a:avLst/>
          </a:prstGeom>
          <a:noFill/>
          <a:ln w="9525">
            <a:noFill/>
            <a:miter lim="800000"/>
            <a:headEnd/>
            <a:tailEnd/>
          </a:ln>
        </p:spPr>
        <p:txBody>
          <a:bodyPr anchor="ctr"/>
          <a:lstStyle/>
          <a:p>
            <a:pPr algn="ctr"/>
            <a:endParaRPr lang="uk-UA" sz="2000" b="1" i="1">
              <a:latin typeface="Calibri" pitchFamily="34" charset="0"/>
            </a:endParaRPr>
          </a:p>
        </p:txBody>
      </p:sp>
      <p:pic>
        <p:nvPicPr>
          <p:cNvPr id="3" name="Рисунок 2">
            <a:extLst>
              <a:ext uri="{FF2B5EF4-FFF2-40B4-BE49-F238E27FC236}">
                <a16:creationId xmlns:a16="http://schemas.microsoft.com/office/drawing/2014/main" id="{3491A1AB-9E6A-48DB-917F-AE11F740F8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285935"/>
            <a:ext cx="3421997" cy="46767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32363" y="404813"/>
            <a:ext cx="4211637" cy="711200"/>
          </a:xfrm>
        </p:spPr>
        <p:txBody>
          <a:bodyPr rtlCol="0">
            <a:normAutofit/>
          </a:bodyPr>
          <a:lstStyle/>
          <a:p>
            <a:pPr fontAlgn="auto">
              <a:spcAft>
                <a:spcPts val="0"/>
              </a:spcAft>
              <a:defRPr/>
            </a:pPr>
            <a:r>
              <a:rPr lang="uk-UA" sz="1600" b="1" i="1" dirty="0">
                <a:solidFill>
                  <a:srgbClr val="FF0000"/>
                </a:solidFill>
                <a:latin typeface="+mn-lt"/>
                <a:ea typeface="+mn-ea"/>
                <a:cs typeface="+mn-cs"/>
              </a:rPr>
              <a:t>Експортне забезпечення</a:t>
            </a:r>
          </a:p>
        </p:txBody>
      </p:sp>
      <p:sp>
        <p:nvSpPr>
          <p:cNvPr id="16387" name="Заголовок 1"/>
          <p:cNvSpPr txBox="1">
            <a:spLocks/>
          </p:cNvSpPr>
          <p:nvPr/>
        </p:nvSpPr>
        <p:spPr bwMode="auto">
          <a:xfrm>
            <a:off x="684213" y="1700213"/>
            <a:ext cx="7343775" cy="1728787"/>
          </a:xfrm>
          <a:prstGeom prst="rect">
            <a:avLst/>
          </a:prstGeom>
          <a:noFill/>
          <a:ln w="9525">
            <a:noFill/>
            <a:miter lim="800000"/>
            <a:headEnd/>
            <a:tailEnd/>
          </a:ln>
        </p:spPr>
        <p:txBody>
          <a:bodyPr anchor="ctr"/>
          <a:lstStyle/>
          <a:p>
            <a:pPr algn="just"/>
            <a:r>
              <a:rPr lang="uk-UA" sz="1600">
                <a:solidFill>
                  <a:srgbClr val="00B0F0"/>
                </a:solidFill>
                <a:latin typeface="Calibri" pitchFamily="34" charset="0"/>
              </a:rPr>
              <a:t>Режим експортного забезпечення </a:t>
            </a:r>
            <a:r>
              <a:rPr lang="uk-UA" sz="1600" b="1">
                <a:solidFill>
                  <a:srgbClr val="00B050"/>
                </a:solidFill>
                <a:latin typeface="Calibri" pitchFamily="34" charset="0"/>
              </a:rPr>
              <a:t>запроваджено</a:t>
            </a:r>
            <a:r>
              <a:rPr lang="uk-UA" sz="1600">
                <a:latin typeface="Calibri" pitchFamily="34" charset="0"/>
              </a:rPr>
              <a:t> на підставі Постанови КМУ         від 29.10.2024 № 1261 «Про запровадження режиму експортного забезпечення»</a:t>
            </a:r>
          </a:p>
          <a:p>
            <a:pPr algn="just"/>
            <a:endParaRPr lang="uk-UA" sz="1600" b="1" i="1">
              <a:latin typeface="Calibri" pitchFamily="34" charset="0"/>
            </a:endParaRPr>
          </a:p>
          <a:p>
            <a:pPr algn="just"/>
            <a:r>
              <a:rPr lang="uk-UA" sz="1600" b="1" i="1">
                <a:solidFill>
                  <a:srgbClr val="FF0000"/>
                </a:solidFill>
                <a:latin typeface="Calibri" pitchFamily="34" charset="0"/>
              </a:rPr>
              <a:t>РЕЗ запроваджено з 01.12.2024</a:t>
            </a:r>
          </a:p>
          <a:p>
            <a:pPr algn="just"/>
            <a:endParaRPr lang="uk-UA" sz="1600">
              <a:latin typeface="Calibri" pitchFamily="34" charset="0"/>
            </a:endParaRPr>
          </a:p>
          <a:p>
            <a:pPr algn="just"/>
            <a:endParaRPr lang="uk-UA" sz="1600">
              <a:latin typeface="Calibri" pitchFamily="34" charset="0"/>
            </a:endParaRPr>
          </a:p>
        </p:txBody>
      </p:sp>
      <p:sp>
        <p:nvSpPr>
          <p:cNvPr id="16388" name="Заголовок 1"/>
          <p:cNvSpPr txBox="1">
            <a:spLocks/>
          </p:cNvSpPr>
          <p:nvPr/>
        </p:nvSpPr>
        <p:spPr bwMode="auto">
          <a:xfrm>
            <a:off x="4500563" y="5732463"/>
            <a:ext cx="4211637" cy="576262"/>
          </a:xfrm>
          <a:prstGeom prst="rect">
            <a:avLst/>
          </a:prstGeom>
          <a:noFill/>
          <a:ln w="9525">
            <a:noFill/>
            <a:miter lim="800000"/>
            <a:headEnd/>
            <a:tailEnd/>
          </a:ln>
        </p:spPr>
        <p:txBody>
          <a:bodyPr anchor="ctr"/>
          <a:lstStyle/>
          <a:p>
            <a:r>
              <a:rPr lang="ru-RU" sz="1600" b="1" i="1">
                <a:solidFill>
                  <a:srgbClr val="00B0F0"/>
                </a:solidFill>
                <a:latin typeface="Calibri" pitchFamily="34" charset="0"/>
              </a:rPr>
              <a:t>Стаття 19-2 Закону № 959-XII</a:t>
            </a:r>
          </a:p>
          <a:p>
            <a:endParaRPr lang="uk-UA" sz="1600" b="1" i="1">
              <a:solidFill>
                <a:srgbClr val="00B0F0"/>
              </a:solidFill>
              <a:latin typeface="Calibri" pitchFamily="34" charset="0"/>
            </a:endParaRPr>
          </a:p>
        </p:txBody>
      </p:sp>
      <p:sp>
        <p:nvSpPr>
          <p:cNvPr id="16389" name="Заголовок 1"/>
          <p:cNvSpPr txBox="1">
            <a:spLocks/>
          </p:cNvSpPr>
          <p:nvPr/>
        </p:nvSpPr>
        <p:spPr bwMode="auto">
          <a:xfrm>
            <a:off x="684213" y="3860800"/>
            <a:ext cx="7848600" cy="1871663"/>
          </a:xfrm>
          <a:prstGeom prst="rect">
            <a:avLst/>
          </a:prstGeom>
          <a:noFill/>
          <a:ln w="9525">
            <a:noFill/>
            <a:miter lim="800000"/>
            <a:headEnd/>
            <a:tailEnd/>
          </a:ln>
        </p:spPr>
        <p:txBody>
          <a:bodyPr anchor="ctr"/>
          <a:lstStyle/>
          <a:p>
            <a:pPr algn="ctr"/>
            <a:r>
              <a:rPr lang="uk-UA" sz="2000">
                <a:latin typeface="Calibri" pitchFamily="34" charset="0"/>
              </a:rPr>
              <a:t>Експорт </a:t>
            </a:r>
            <a:r>
              <a:rPr lang="uk-UA" sz="2000" b="1" u="sng">
                <a:latin typeface="Calibri" pitchFamily="34" charset="0"/>
              </a:rPr>
              <a:t>окремих видів </a:t>
            </a:r>
            <a:r>
              <a:rPr lang="uk-UA" sz="2000">
                <a:latin typeface="Calibri" pitchFamily="34" charset="0"/>
              </a:rPr>
              <a:t>товарів може здійснюватися </a:t>
            </a:r>
            <a:r>
              <a:rPr lang="uk-UA" sz="2000">
                <a:solidFill>
                  <a:srgbClr val="00B050"/>
                </a:solidFill>
                <a:latin typeface="Calibri" pitchFamily="34" charset="0"/>
              </a:rPr>
              <a:t>лише зареєстрованими платниками ПДВ</a:t>
            </a:r>
            <a:r>
              <a:rPr lang="uk-UA" sz="2000">
                <a:latin typeface="Calibri" pitchFamily="34" charset="0"/>
              </a:rPr>
              <a:t>. </a:t>
            </a:r>
          </a:p>
          <a:p>
            <a:pPr algn="ctr"/>
            <a:r>
              <a:rPr lang="uk-UA" sz="2000">
                <a:latin typeface="Calibri" pitchFamily="34" charset="0"/>
              </a:rPr>
              <a:t>Суб'єктам підприємницької діяльності, які </a:t>
            </a:r>
            <a:r>
              <a:rPr lang="uk-UA" sz="2000" b="1" u="sng">
                <a:latin typeface="Calibri" pitchFamily="34" charset="0"/>
              </a:rPr>
              <a:t>не зареєстровані як платники ПДВ</a:t>
            </a:r>
            <a:r>
              <a:rPr lang="uk-UA" sz="2000">
                <a:latin typeface="Calibri" pitchFamily="34" charset="0"/>
              </a:rPr>
              <a:t>, здійснювати експорт </a:t>
            </a:r>
            <a:r>
              <a:rPr lang="uk-UA" sz="2000" b="1" u="sng">
                <a:latin typeface="Calibri" pitchFamily="34" charset="0"/>
              </a:rPr>
              <a:t>окремих видів товарів</a:t>
            </a:r>
            <a:r>
              <a:rPr lang="uk-UA" sz="2000">
                <a:latin typeface="Calibri" pitchFamily="34" charset="0"/>
              </a:rPr>
              <a:t> в період дії режиму експортного забезпечення </a:t>
            </a:r>
            <a:r>
              <a:rPr lang="uk-UA" sz="2000" b="1" u="sng">
                <a:solidFill>
                  <a:srgbClr val="FF0000"/>
                </a:solidFill>
                <a:latin typeface="Calibri" pitchFamily="34" charset="0"/>
              </a:rPr>
              <a:t>забороняється</a:t>
            </a:r>
            <a:r>
              <a:rPr lang="uk-UA" sz="2000">
                <a:latin typeface="Calibri" pitchFamily="34" charset="0"/>
              </a:rPr>
              <a:t>.</a:t>
            </a:r>
            <a:endParaRPr lang="uk-UA" sz="2000" b="1" i="1">
              <a:solidFill>
                <a:srgbClr val="FF0000"/>
              </a:solidFill>
              <a:latin typeface="Calibri" pitchFamily="34" charset="0"/>
            </a:endParaRPr>
          </a:p>
        </p:txBody>
      </p:sp>
      <p:sp>
        <p:nvSpPr>
          <p:cNvPr id="16390" name="Заголовок 1"/>
          <p:cNvSpPr txBox="1">
            <a:spLocks/>
          </p:cNvSpPr>
          <p:nvPr/>
        </p:nvSpPr>
        <p:spPr bwMode="auto">
          <a:xfrm>
            <a:off x="763588" y="3365500"/>
            <a:ext cx="1287462" cy="711200"/>
          </a:xfrm>
          <a:prstGeom prst="rect">
            <a:avLst/>
          </a:prstGeom>
          <a:noFill/>
          <a:ln w="9525">
            <a:noFill/>
            <a:miter lim="800000"/>
            <a:headEnd/>
            <a:tailEnd/>
          </a:ln>
        </p:spPr>
        <p:txBody>
          <a:bodyPr anchor="ctr"/>
          <a:lstStyle/>
          <a:p>
            <a:r>
              <a:rPr lang="uk-UA" sz="1600" b="1" i="1">
                <a:solidFill>
                  <a:srgbClr val="FF0000"/>
                </a:solidFill>
                <a:latin typeface="Calibri" pitchFamily="34" charset="0"/>
              </a:rPr>
              <a:t>ВАЖЛИВО!</a:t>
            </a:r>
          </a:p>
        </p:txBody>
      </p:sp>
      <p:sp>
        <p:nvSpPr>
          <p:cNvPr id="14" name="Заголовок 1"/>
          <p:cNvSpPr txBox="1">
            <a:spLocks/>
          </p:cNvSpPr>
          <p:nvPr/>
        </p:nvSpPr>
        <p:spPr>
          <a:xfrm>
            <a:off x="4932363" y="981075"/>
            <a:ext cx="4211637" cy="576263"/>
          </a:xfrm>
          <a:prstGeom prst="rect">
            <a:avLst/>
          </a:prstGeom>
        </p:spPr>
        <p:txBody>
          <a:bodyPr anchor="ctr">
            <a:normAutofit/>
          </a:bodyPr>
          <a:lstStyle/>
          <a:p>
            <a:pPr algn="ctr" fontAlgn="auto">
              <a:spcAft>
                <a:spcPts val="0"/>
              </a:spcAft>
              <a:defRPr/>
            </a:pPr>
            <a:r>
              <a:rPr lang="uk-UA" sz="2000" b="1" i="1">
                <a:solidFill>
                  <a:srgbClr val="00B0F0"/>
                </a:solidFill>
                <a:latin typeface="+mj-lt"/>
                <a:ea typeface="+mj-ea"/>
                <a:cs typeface="+mj-cs"/>
              </a:rPr>
              <a:t>Нормативно-правова база</a:t>
            </a:r>
            <a:endParaRPr lang="uk-UA" sz="2000" b="1" dirty="0">
              <a:solidFill>
                <a:srgbClr val="00B0F0"/>
              </a:solidFill>
              <a:latin typeface="+mj-lt"/>
              <a:ea typeface="+mj-ea"/>
              <a:cs typeface="+mj-cs"/>
            </a:endParaRPr>
          </a:p>
        </p:txBody>
      </p:sp>
      <p:pic>
        <p:nvPicPr>
          <p:cNvPr id="4" name="Рисунок 3">
            <a:extLst>
              <a:ext uri="{FF2B5EF4-FFF2-40B4-BE49-F238E27FC236}">
                <a16:creationId xmlns:a16="http://schemas.microsoft.com/office/drawing/2014/main" id="{962A73F8-BDA7-41C9-9DE0-CB67E688C8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312304"/>
            <a:ext cx="3229054" cy="44130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трелка вниз 8"/>
          <p:cNvSpPr/>
          <p:nvPr/>
        </p:nvSpPr>
        <p:spPr>
          <a:xfrm>
            <a:off x="4500563" y="1484313"/>
            <a:ext cx="215900" cy="288925"/>
          </a:xfrm>
          <a:prstGeom prst="downArrow">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7411" name="Заголовок 1"/>
          <p:cNvSpPr txBox="1">
            <a:spLocks/>
          </p:cNvSpPr>
          <p:nvPr/>
        </p:nvSpPr>
        <p:spPr bwMode="auto">
          <a:xfrm>
            <a:off x="2051050" y="1052513"/>
            <a:ext cx="5473700" cy="431800"/>
          </a:xfrm>
          <a:prstGeom prst="rect">
            <a:avLst/>
          </a:prstGeom>
          <a:noFill/>
          <a:ln w="9525">
            <a:noFill/>
            <a:miter lim="800000"/>
            <a:headEnd/>
            <a:tailEnd/>
          </a:ln>
        </p:spPr>
        <p:txBody>
          <a:bodyPr anchor="ctr"/>
          <a:lstStyle/>
          <a:p>
            <a:pPr algn="ctr"/>
            <a:r>
              <a:rPr lang="uk-UA" sz="1400" b="1" i="1">
                <a:solidFill>
                  <a:srgbClr val="00B050"/>
                </a:solidFill>
                <a:latin typeface="Calibri" pitchFamily="34" charset="0"/>
              </a:rPr>
              <a:t>Перелік окремих видів товарів визначено абзацом другим ст. 19-2 Закону </a:t>
            </a:r>
            <a:r>
              <a:rPr lang="uk-UA" sz="1400" b="1" i="1">
                <a:solidFill>
                  <a:srgbClr val="00B050"/>
                </a:solidFill>
                <a:latin typeface="Calibri" pitchFamily="34" charset="0"/>
                <a:hlinkClick r:id="rId2"/>
              </a:rPr>
              <a:t>№ 959</a:t>
            </a:r>
            <a:r>
              <a:rPr lang="uk-UA" sz="1400" b="1" i="1">
                <a:solidFill>
                  <a:srgbClr val="00B050"/>
                </a:solidFill>
                <a:latin typeface="Calibri" pitchFamily="34" charset="0"/>
              </a:rPr>
              <a:t>.</a:t>
            </a:r>
          </a:p>
        </p:txBody>
      </p:sp>
      <p:sp>
        <p:nvSpPr>
          <p:cNvPr id="17412" name="Заголовок 1"/>
          <p:cNvSpPr txBox="1">
            <a:spLocks/>
          </p:cNvSpPr>
          <p:nvPr/>
        </p:nvSpPr>
        <p:spPr bwMode="auto">
          <a:xfrm>
            <a:off x="250825" y="2492375"/>
            <a:ext cx="8713788" cy="2952750"/>
          </a:xfrm>
          <a:prstGeom prst="rect">
            <a:avLst/>
          </a:prstGeom>
          <a:noFill/>
          <a:ln w="9525">
            <a:noFill/>
            <a:miter lim="800000"/>
            <a:headEnd/>
            <a:tailEnd/>
          </a:ln>
        </p:spPr>
        <p:txBody>
          <a:bodyPr anchor="ctr"/>
          <a:lstStyle/>
          <a:p>
            <a:r>
              <a:rPr lang="uk-UA" sz="1600">
                <a:latin typeface="Calibri" pitchFamily="34" charset="0"/>
              </a:rPr>
              <a:t>Зокрема, до них належать товари, що класифікуються за кодами згідно з </a:t>
            </a:r>
            <a:r>
              <a:rPr lang="uk-UA" sz="1600">
                <a:latin typeface="Calibri" pitchFamily="34" charset="0"/>
                <a:hlinkClick r:id="rId3"/>
              </a:rPr>
              <a:t>УКТ ЗЕД</a:t>
            </a:r>
            <a:r>
              <a:rPr lang="uk-UA" sz="1600">
                <a:latin typeface="Calibri" pitchFamily="34" charset="0"/>
              </a:rPr>
              <a:t>:</a:t>
            </a:r>
          </a:p>
          <a:p>
            <a:r>
              <a:rPr lang="uk-UA" sz="1600">
                <a:latin typeface="Calibri" pitchFamily="34" charset="0"/>
              </a:rPr>
              <a:t>0409 00 00 00 (мед натуральний),</a:t>
            </a:r>
          </a:p>
          <a:p>
            <a:r>
              <a:rPr lang="uk-UA" sz="1600">
                <a:latin typeface="Calibri" pitchFamily="34" charset="0"/>
              </a:rPr>
              <a:t>0802 31 00 00 (горіхи волоські у шкаралупі),</a:t>
            </a:r>
          </a:p>
          <a:p>
            <a:r>
              <a:rPr lang="uk-UA" sz="1600">
                <a:latin typeface="Calibri" pitchFamily="34" charset="0"/>
              </a:rPr>
              <a:t>0802 32 00 00 (горіхи волоські без шкаралупи),</a:t>
            </a:r>
          </a:p>
          <a:p>
            <a:r>
              <a:rPr lang="uk-UA" sz="1600">
                <a:latin typeface="Calibri" pitchFamily="34" charset="0"/>
              </a:rPr>
              <a:t>1001 (пшениця і суміш пшениці та жита (меслин)),</a:t>
            </a:r>
          </a:p>
          <a:p>
            <a:r>
              <a:rPr lang="uk-UA" sz="1600">
                <a:latin typeface="Calibri" pitchFamily="34" charset="0"/>
              </a:rPr>
              <a:t>1002 (жито),</a:t>
            </a:r>
          </a:p>
          <a:p>
            <a:r>
              <a:rPr lang="uk-UA" sz="1600">
                <a:latin typeface="Calibri" pitchFamily="34" charset="0"/>
              </a:rPr>
              <a:t>1003 (ячмінь),</a:t>
            </a:r>
          </a:p>
          <a:p>
            <a:r>
              <a:rPr lang="uk-UA" sz="1600">
                <a:latin typeface="Calibri" pitchFamily="34" charset="0"/>
              </a:rPr>
              <a:t>1004 (овес),</a:t>
            </a:r>
          </a:p>
          <a:p>
            <a:r>
              <a:rPr lang="uk-UA" sz="1600">
                <a:latin typeface="Calibri" pitchFamily="34" charset="0"/>
              </a:rPr>
              <a:t>1005 (кукурудза),</a:t>
            </a:r>
          </a:p>
          <a:p>
            <a:r>
              <a:rPr lang="uk-UA" sz="1600">
                <a:latin typeface="Calibri" pitchFamily="34" charset="0"/>
              </a:rPr>
              <a:t>1201 (соєві боби),</a:t>
            </a:r>
          </a:p>
          <a:p>
            <a:r>
              <a:rPr lang="uk-UA" sz="1600">
                <a:latin typeface="Calibri" pitchFamily="34" charset="0"/>
              </a:rPr>
              <a:t>1205 (насіння ріпаку або кользи),</a:t>
            </a:r>
          </a:p>
          <a:p>
            <a:r>
              <a:rPr lang="uk-UA" sz="1600">
                <a:latin typeface="Calibri" pitchFamily="34" charset="0"/>
              </a:rPr>
              <a:t>1206 00 (насіння соняшнику),</a:t>
            </a:r>
          </a:p>
          <a:p>
            <a:r>
              <a:rPr lang="uk-UA" sz="1600">
                <a:latin typeface="Calibri" pitchFamily="34" charset="0"/>
              </a:rPr>
              <a:t>1507 (олія соєва та її фракції, рафіновані або нерафіновані),</a:t>
            </a:r>
          </a:p>
          <a:p>
            <a:r>
              <a:rPr lang="uk-UA" sz="1600">
                <a:latin typeface="Calibri" pitchFamily="34" charset="0"/>
              </a:rPr>
              <a:t>1512 (олії соняшникова, сафлорова або бавовняна та їх фракції, рафіновані або нерафіновані),</a:t>
            </a:r>
          </a:p>
          <a:p>
            <a:r>
              <a:rPr lang="uk-UA" sz="1600">
                <a:latin typeface="Calibri" pitchFamily="34" charset="0"/>
              </a:rPr>
              <a:t>1514 (олії ріпакова (із ріпака або кользи) або гірчична та їх акції, рафіновані або нерафіновані),</a:t>
            </a:r>
          </a:p>
          <a:p>
            <a:r>
              <a:rPr lang="uk-UA" sz="1600">
                <a:latin typeface="Calibri" pitchFamily="34" charset="0"/>
              </a:rPr>
              <a:t>2306 (макуха та інші тверді відходи і залишки, одержані під час добування рослинних або мікробних жирів і олій, за винятком відходів товарної позиції 2304 або 2305).</a:t>
            </a:r>
            <a:endParaRPr lang="uk-UA" sz="1500">
              <a:latin typeface="Calibri" pitchFamily="34" charset="0"/>
            </a:endParaRPr>
          </a:p>
        </p:txBody>
      </p:sp>
      <p:sp>
        <p:nvSpPr>
          <p:cNvPr id="17413" name="Заголовок 1"/>
          <p:cNvSpPr txBox="1">
            <a:spLocks/>
          </p:cNvSpPr>
          <p:nvPr/>
        </p:nvSpPr>
        <p:spPr bwMode="auto">
          <a:xfrm>
            <a:off x="4932363" y="0"/>
            <a:ext cx="4211637" cy="360363"/>
          </a:xfrm>
          <a:prstGeom prst="rect">
            <a:avLst/>
          </a:prstGeom>
          <a:noFill/>
          <a:ln w="9525">
            <a:noFill/>
            <a:miter lim="800000"/>
            <a:headEnd/>
            <a:tailEnd/>
          </a:ln>
        </p:spPr>
        <p:txBody>
          <a:bodyPr anchor="ctr"/>
          <a:lstStyle/>
          <a:p>
            <a:pPr algn="ctr"/>
            <a:r>
              <a:rPr lang="uk-UA" sz="1600" b="1" i="1">
                <a:solidFill>
                  <a:srgbClr val="FF0000"/>
                </a:solidFill>
                <a:latin typeface="Calibri" pitchFamily="34" charset="0"/>
              </a:rPr>
              <a:t>Експортне забезпечення</a:t>
            </a:r>
          </a:p>
        </p:txBody>
      </p:sp>
      <p:sp>
        <p:nvSpPr>
          <p:cNvPr id="17414" name="Заголовок 1"/>
          <p:cNvSpPr>
            <a:spLocks noGrp="1"/>
          </p:cNvSpPr>
          <p:nvPr>
            <p:ph type="title"/>
          </p:nvPr>
        </p:nvSpPr>
        <p:spPr>
          <a:xfrm>
            <a:off x="4932363" y="404813"/>
            <a:ext cx="4211637" cy="576262"/>
          </a:xfrm>
        </p:spPr>
        <p:txBody>
          <a:bodyPr/>
          <a:lstStyle/>
          <a:p>
            <a:r>
              <a:rPr lang="uk-UA" sz="2000" b="1" i="1">
                <a:solidFill>
                  <a:srgbClr val="00B0F0"/>
                </a:solidFill>
              </a:rPr>
              <a:t>Нормативно-правова база</a:t>
            </a:r>
            <a:endParaRPr lang="uk-UA" sz="2000" b="1">
              <a:solidFill>
                <a:srgbClr val="00B0F0"/>
              </a:solidFill>
            </a:endParaRPr>
          </a:p>
        </p:txBody>
      </p:sp>
      <p:pic>
        <p:nvPicPr>
          <p:cNvPr id="11" name="Рисунок 10">
            <a:extLst>
              <a:ext uri="{FF2B5EF4-FFF2-40B4-BE49-F238E27FC236}">
                <a16:creationId xmlns:a16="http://schemas.microsoft.com/office/drawing/2014/main" id="{E1E0AA67-3C65-4FAC-BF82-D7F36BFF57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285935"/>
            <a:ext cx="3421997" cy="46767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трелка вниз 8"/>
          <p:cNvSpPr/>
          <p:nvPr/>
        </p:nvSpPr>
        <p:spPr>
          <a:xfrm>
            <a:off x="4500563" y="2420938"/>
            <a:ext cx="215900" cy="287337"/>
          </a:xfrm>
          <a:prstGeom prst="downArrow">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8435" name="Заголовок 1"/>
          <p:cNvSpPr txBox="1">
            <a:spLocks/>
          </p:cNvSpPr>
          <p:nvPr/>
        </p:nvSpPr>
        <p:spPr bwMode="auto">
          <a:xfrm>
            <a:off x="2124075" y="1557338"/>
            <a:ext cx="5472113" cy="431800"/>
          </a:xfrm>
          <a:prstGeom prst="rect">
            <a:avLst/>
          </a:prstGeom>
          <a:noFill/>
          <a:ln w="9525">
            <a:noFill/>
            <a:miter lim="800000"/>
            <a:headEnd/>
            <a:tailEnd/>
          </a:ln>
        </p:spPr>
        <p:txBody>
          <a:bodyPr anchor="ctr"/>
          <a:lstStyle/>
          <a:p>
            <a:pPr algn="ctr"/>
            <a:r>
              <a:rPr lang="uk-UA" sz="1400" b="1" i="1" u="sng">
                <a:solidFill>
                  <a:srgbClr val="FF0000"/>
                </a:solidFill>
                <a:latin typeface="Calibri" pitchFamily="34" charset="0"/>
              </a:rPr>
              <a:t>Винятки</a:t>
            </a:r>
            <a:r>
              <a:rPr lang="uk-UA" sz="1400" b="1" i="1">
                <a:solidFill>
                  <a:srgbClr val="00B050"/>
                </a:solidFill>
                <a:latin typeface="Calibri" pitchFamily="34" charset="0"/>
              </a:rPr>
              <a:t>, до яких режим експортного забезпечення </a:t>
            </a:r>
            <a:r>
              <a:rPr lang="uk-UA" sz="1400" b="1" i="1" u="sng">
                <a:solidFill>
                  <a:srgbClr val="00B050"/>
                </a:solidFill>
                <a:latin typeface="Calibri" pitchFamily="34" charset="0"/>
              </a:rPr>
              <a:t>не застосовується</a:t>
            </a:r>
            <a:r>
              <a:rPr lang="uk-UA" sz="1400" b="1" i="1">
                <a:solidFill>
                  <a:srgbClr val="00B050"/>
                </a:solidFill>
                <a:latin typeface="Calibri" pitchFamily="34" charset="0"/>
              </a:rPr>
              <a:t>, передбачені абзацами 10 - 12 статті 19-2 Закону </a:t>
            </a:r>
            <a:r>
              <a:rPr lang="uk-UA" sz="1400" b="1" i="1">
                <a:solidFill>
                  <a:srgbClr val="00B050"/>
                </a:solidFill>
                <a:latin typeface="Calibri" pitchFamily="34" charset="0"/>
                <a:hlinkClick r:id="rId2"/>
              </a:rPr>
              <a:t>№ 959</a:t>
            </a:r>
            <a:r>
              <a:rPr lang="uk-UA" sz="1400" b="1" i="1">
                <a:solidFill>
                  <a:srgbClr val="00B050"/>
                </a:solidFill>
                <a:latin typeface="Calibri" pitchFamily="34" charset="0"/>
              </a:rPr>
              <a:t>.</a:t>
            </a:r>
          </a:p>
        </p:txBody>
      </p:sp>
      <p:sp>
        <p:nvSpPr>
          <p:cNvPr id="18436" name="Заголовок 1"/>
          <p:cNvSpPr txBox="1">
            <a:spLocks/>
          </p:cNvSpPr>
          <p:nvPr/>
        </p:nvSpPr>
        <p:spPr bwMode="auto">
          <a:xfrm>
            <a:off x="250825" y="2492375"/>
            <a:ext cx="8713788" cy="2520950"/>
          </a:xfrm>
          <a:prstGeom prst="rect">
            <a:avLst/>
          </a:prstGeom>
          <a:noFill/>
          <a:ln w="9525">
            <a:noFill/>
            <a:miter lim="800000"/>
            <a:headEnd/>
            <a:tailEnd/>
          </a:ln>
        </p:spPr>
        <p:txBody>
          <a:bodyPr anchor="ctr"/>
          <a:lstStyle/>
          <a:p>
            <a:r>
              <a:rPr lang="uk-UA" sz="1600">
                <a:latin typeface="Calibri" pitchFamily="34" charset="0"/>
              </a:rPr>
              <a:t>- </a:t>
            </a:r>
            <a:r>
              <a:rPr lang="uk-UA" sz="1600" u="sng">
                <a:solidFill>
                  <a:srgbClr val="00B0F0"/>
                </a:solidFill>
                <a:latin typeface="Calibri" pitchFamily="34" charset="0"/>
              </a:rPr>
              <a:t>вивезення</a:t>
            </a:r>
            <a:r>
              <a:rPr lang="uk-UA" sz="1600">
                <a:solidFill>
                  <a:srgbClr val="00B0F0"/>
                </a:solidFill>
                <a:latin typeface="Calibri" pitchFamily="34" charset="0"/>
              </a:rPr>
              <a:t> </a:t>
            </a:r>
            <a:r>
              <a:rPr lang="uk-UA" sz="1600">
                <a:latin typeface="Calibri" pitchFamily="34" charset="0"/>
              </a:rPr>
              <a:t>окремих видів товарів, </a:t>
            </a:r>
            <a:r>
              <a:rPr lang="uk-UA" sz="1600" u="sng">
                <a:solidFill>
                  <a:srgbClr val="00B0F0"/>
                </a:solidFill>
                <a:latin typeface="Calibri" pitchFamily="34" charset="0"/>
              </a:rPr>
              <a:t>як припасів </a:t>
            </a:r>
            <a:r>
              <a:rPr lang="uk-UA" sz="1600">
                <a:latin typeface="Calibri" pitchFamily="34" charset="0"/>
              </a:rPr>
              <a:t>транспортними засобами комерційного призначення відповідно до статті 229 МКУ;</a:t>
            </a:r>
          </a:p>
          <a:p>
            <a:endParaRPr lang="uk-UA" sz="1600">
              <a:latin typeface="Calibri" pitchFamily="34" charset="0"/>
            </a:endParaRPr>
          </a:p>
          <a:p>
            <a:r>
              <a:rPr lang="uk-UA" sz="1600">
                <a:latin typeface="Calibri" pitchFamily="34" charset="0"/>
              </a:rPr>
              <a:t>- </a:t>
            </a:r>
            <a:r>
              <a:rPr lang="uk-UA" sz="1600" u="sng">
                <a:solidFill>
                  <a:srgbClr val="00B0F0"/>
                </a:solidFill>
                <a:latin typeface="Calibri" pitchFamily="34" charset="0"/>
              </a:rPr>
              <a:t>вивезення</a:t>
            </a:r>
            <a:r>
              <a:rPr lang="uk-UA" sz="1600">
                <a:solidFill>
                  <a:srgbClr val="00B0F0"/>
                </a:solidFill>
                <a:latin typeface="Calibri" pitchFamily="34" charset="0"/>
              </a:rPr>
              <a:t> </a:t>
            </a:r>
            <a:r>
              <a:rPr lang="uk-UA" sz="1600">
                <a:latin typeface="Calibri" pitchFamily="34" charset="0"/>
              </a:rPr>
              <a:t>окремих видів товарів (товарних підкатегорій 1001 91 10 00, 1002 10 00 00, 1003 10 00 00, 1004 10 00 00, 1005 10 13 00, 1005 10 15 00, 1005 10 18 00, 1201 10 00 00, 1205 10 10 00, 1206 00 10 00 згідно з УКТ ЗЕД), які здійснюються платниками ПДВ </a:t>
            </a:r>
            <a:r>
              <a:rPr lang="uk-UA" sz="1600" u="sng">
                <a:solidFill>
                  <a:srgbClr val="00B0F0"/>
                </a:solidFill>
                <a:latin typeface="Calibri" pitchFamily="34" charset="0"/>
              </a:rPr>
              <a:t>у супроводі фітосанітарного сертифіката</a:t>
            </a:r>
            <a:r>
              <a:rPr lang="uk-UA" sz="1600">
                <a:latin typeface="Calibri" pitchFamily="34" charset="0"/>
              </a:rPr>
              <a:t>, виданого з урахуванням положень пункту 1-5 розділу </a:t>
            </a:r>
            <a:r>
              <a:rPr lang="en-US" sz="1600">
                <a:latin typeface="Calibri" pitchFamily="34" charset="0"/>
              </a:rPr>
              <a:t>IX </a:t>
            </a:r>
            <a:r>
              <a:rPr lang="uk-UA" sz="1600">
                <a:latin typeface="Calibri" pitchFamily="34" charset="0"/>
              </a:rPr>
              <a:t>Закону України "Про карантин рослин".</a:t>
            </a:r>
          </a:p>
        </p:txBody>
      </p:sp>
      <p:sp>
        <p:nvSpPr>
          <p:cNvPr id="18437" name="Заголовок 1"/>
          <p:cNvSpPr txBox="1">
            <a:spLocks/>
          </p:cNvSpPr>
          <p:nvPr/>
        </p:nvSpPr>
        <p:spPr bwMode="auto">
          <a:xfrm>
            <a:off x="4932363" y="115888"/>
            <a:ext cx="4211637" cy="711200"/>
          </a:xfrm>
          <a:prstGeom prst="rect">
            <a:avLst/>
          </a:prstGeom>
          <a:noFill/>
          <a:ln w="9525">
            <a:noFill/>
            <a:miter lim="800000"/>
            <a:headEnd/>
            <a:tailEnd/>
          </a:ln>
        </p:spPr>
        <p:txBody>
          <a:bodyPr anchor="ctr"/>
          <a:lstStyle/>
          <a:p>
            <a:pPr algn="ctr"/>
            <a:r>
              <a:rPr lang="uk-UA" sz="1600" b="1" i="1">
                <a:solidFill>
                  <a:srgbClr val="FF0000"/>
                </a:solidFill>
                <a:latin typeface="Calibri" pitchFamily="34" charset="0"/>
              </a:rPr>
              <a:t>Експортне забезпечення</a:t>
            </a:r>
          </a:p>
        </p:txBody>
      </p:sp>
      <p:sp>
        <p:nvSpPr>
          <p:cNvPr id="18438" name="Заголовок 1"/>
          <p:cNvSpPr txBox="1">
            <a:spLocks/>
          </p:cNvSpPr>
          <p:nvPr/>
        </p:nvSpPr>
        <p:spPr bwMode="auto">
          <a:xfrm>
            <a:off x="395288" y="4797425"/>
            <a:ext cx="1287462" cy="711200"/>
          </a:xfrm>
          <a:prstGeom prst="rect">
            <a:avLst/>
          </a:prstGeom>
          <a:noFill/>
          <a:ln w="9525">
            <a:noFill/>
            <a:miter lim="800000"/>
            <a:headEnd/>
            <a:tailEnd/>
          </a:ln>
        </p:spPr>
        <p:txBody>
          <a:bodyPr anchor="ctr"/>
          <a:lstStyle/>
          <a:p>
            <a:r>
              <a:rPr lang="uk-UA" sz="1600" b="1" i="1">
                <a:solidFill>
                  <a:srgbClr val="FF0000"/>
                </a:solidFill>
                <a:latin typeface="Calibri" pitchFamily="34" charset="0"/>
              </a:rPr>
              <a:t>ВАЖЛИВО!</a:t>
            </a:r>
          </a:p>
        </p:txBody>
      </p:sp>
      <p:sp>
        <p:nvSpPr>
          <p:cNvPr id="11" name="Заголовок 1"/>
          <p:cNvSpPr txBox="1">
            <a:spLocks/>
          </p:cNvSpPr>
          <p:nvPr/>
        </p:nvSpPr>
        <p:spPr>
          <a:xfrm>
            <a:off x="1258888" y="5157788"/>
            <a:ext cx="7705725" cy="1439862"/>
          </a:xfrm>
          <a:prstGeom prst="rect">
            <a:avLst/>
          </a:prstGeom>
        </p:spPr>
        <p:txBody>
          <a:bodyPr anchor="ctr">
            <a:normAutofit fontScale="92500" lnSpcReduction="10000"/>
          </a:bodyPr>
          <a:lstStyle/>
          <a:p>
            <a:pPr algn="ctr" fontAlgn="auto">
              <a:spcAft>
                <a:spcPts val="0"/>
              </a:spcAft>
              <a:defRPr/>
            </a:pPr>
            <a:r>
              <a:rPr lang="uk-UA" sz="2000" u="sng" dirty="0">
                <a:solidFill>
                  <a:srgbClr val="FF0000"/>
                </a:solidFill>
                <a:latin typeface="+mn-lt"/>
                <a:cs typeface="+mn-cs"/>
              </a:rPr>
              <a:t>Забороняється</a:t>
            </a:r>
            <a:r>
              <a:rPr lang="uk-UA" sz="2000" dirty="0">
                <a:latin typeface="+mn-lt"/>
                <a:cs typeface="+mn-cs"/>
              </a:rPr>
              <a:t> експорт окремих видів товарів, </a:t>
            </a:r>
            <a:r>
              <a:rPr lang="uk-UA" sz="2000" u="sng" dirty="0">
                <a:solidFill>
                  <a:srgbClr val="FF0000"/>
                </a:solidFill>
                <a:latin typeface="+mn-lt"/>
                <a:cs typeface="+mn-cs"/>
              </a:rPr>
              <a:t>якщо </a:t>
            </a:r>
            <a:r>
              <a:rPr lang="uk-UA" sz="2000" dirty="0">
                <a:latin typeface="+mn-lt"/>
                <a:cs typeface="+mn-cs"/>
              </a:rPr>
              <a:t>передбачені зовнішньоекономічним </a:t>
            </a:r>
            <a:r>
              <a:rPr lang="uk-UA" sz="2000" u="sng" dirty="0">
                <a:solidFill>
                  <a:srgbClr val="FF0000"/>
                </a:solidFill>
                <a:latin typeface="+mn-lt"/>
                <a:cs typeface="+mn-cs"/>
              </a:rPr>
              <a:t>договором </a:t>
            </a:r>
            <a:r>
              <a:rPr lang="uk-UA" sz="2000" dirty="0">
                <a:latin typeface="+mn-lt"/>
                <a:cs typeface="+mn-cs"/>
              </a:rPr>
              <a:t>контрактні (зовнішньоторговельні) </a:t>
            </a:r>
            <a:r>
              <a:rPr lang="uk-UA" sz="2000" u="sng" dirty="0">
                <a:solidFill>
                  <a:srgbClr val="FF0000"/>
                </a:solidFill>
                <a:latin typeface="+mn-lt"/>
                <a:cs typeface="+mn-cs"/>
              </a:rPr>
              <a:t>ціни є нижчими, ніж мінімально допустимі експортні ціни</a:t>
            </a:r>
            <a:r>
              <a:rPr lang="uk-UA" sz="2000" dirty="0">
                <a:latin typeface="+mn-lt"/>
                <a:cs typeface="+mn-cs"/>
              </a:rPr>
              <a:t>, затверджені центральним органом виконавчої влади, що забезпечує формування та реалізує державну аграрну політику.</a:t>
            </a:r>
          </a:p>
        </p:txBody>
      </p:sp>
      <p:sp>
        <p:nvSpPr>
          <p:cNvPr id="18440" name="Заголовок 1"/>
          <p:cNvSpPr>
            <a:spLocks noGrp="1"/>
          </p:cNvSpPr>
          <p:nvPr>
            <p:ph type="title"/>
          </p:nvPr>
        </p:nvSpPr>
        <p:spPr>
          <a:xfrm>
            <a:off x="4932363" y="620713"/>
            <a:ext cx="4211637" cy="576262"/>
          </a:xfrm>
        </p:spPr>
        <p:txBody>
          <a:bodyPr/>
          <a:lstStyle/>
          <a:p>
            <a:r>
              <a:rPr lang="uk-UA" sz="2000" b="1" i="1">
                <a:solidFill>
                  <a:srgbClr val="00B0F0"/>
                </a:solidFill>
              </a:rPr>
              <a:t>Нормативно-правова база</a:t>
            </a:r>
            <a:endParaRPr lang="uk-UA" sz="2000" b="1">
              <a:solidFill>
                <a:srgbClr val="00B0F0"/>
              </a:solidFill>
            </a:endParaRPr>
          </a:p>
        </p:txBody>
      </p:sp>
      <p:pic>
        <p:nvPicPr>
          <p:cNvPr id="10" name="Рисунок 9">
            <a:extLst>
              <a:ext uri="{FF2B5EF4-FFF2-40B4-BE49-F238E27FC236}">
                <a16:creationId xmlns:a16="http://schemas.microsoft.com/office/drawing/2014/main" id="{D9AF8DAF-838B-4D75-BFB8-1ACBA73370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285935"/>
            <a:ext cx="3421997" cy="46767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трелка вниз 8"/>
          <p:cNvSpPr/>
          <p:nvPr/>
        </p:nvSpPr>
        <p:spPr>
          <a:xfrm>
            <a:off x="4643438" y="2276475"/>
            <a:ext cx="215900" cy="647700"/>
          </a:xfrm>
          <a:prstGeom prst="downArrow">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9459" name="Заголовок 1"/>
          <p:cNvSpPr txBox="1">
            <a:spLocks/>
          </p:cNvSpPr>
          <p:nvPr/>
        </p:nvSpPr>
        <p:spPr bwMode="auto">
          <a:xfrm>
            <a:off x="2051050" y="1557338"/>
            <a:ext cx="5473700" cy="431800"/>
          </a:xfrm>
          <a:prstGeom prst="rect">
            <a:avLst/>
          </a:prstGeom>
          <a:noFill/>
          <a:ln w="9525">
            <a:noFill/>
            <a:miter lim="800000"/>
            <a:headEnd/>
            <a:tailEnd/>
          </a:ln>
        </p:spPr>
        <p:txBody>
          <a:bodyPr anchor="ctr"/>
          <a:lstStyle/>
          <a:p>
            <a:pPr algn="ctr"/>
            <a:r>
              <a:rPr lang="uk-UA" sz="1400" b="1" i="1">
                <a:latin typeface="Calibri" pitchFamily="34" charset="0"/>
              </a:rPr>
              <a:t>Оподаткування операцій з експорту окремих видів товарів </a:t>
            </a:r>
            <a:r>
              <a:rPr lang="uk-UA" sz="1400" b="1" i="1">
                <a:solidFill>
                  <a:srgbClr val="00B0F0"/>
                </a:solidFill>
                <a:latin typeface="Calibri" pitchFamily="34" charset="0"/>
              </a:rPr>
              <a:t>в період дії режиму експортного забезпечення</a:t>
            </a:r>
            <a:r>
              <a:rPr lang="uk-UA" sz="1400" b="1" i="1">
                <a:latin typeface="Calibri" pitchFamily="34" charset="0"/>
              </a:rPr>
              <a:t> здійснюється </a:t>
            </a:r>
            <a:r>
              <a:rPr lang="uk-UA" sz="1400" b="1" i="1">
                <a:solidFill>
                  <a:srgbClr val="FF0000"/>
                </a:solidFill>
                <a:latin typeface="Calibri" pitchFamily="34" charset="0"/>
              </a:rPr>
              <a:t>за ставкою 0 відсотків :</a:t>
            </a:r>
          </a:p>
        </p:txBody>
      </p:sp>
      <p:sp>
        <p:nvSpPr>
          <p:cNvPr id="19460" name="Заголовок 1"/>
          <p:cNvSpPr txBox="1">
            <a:spLocks/>
          </p:cNvSpPr>
          <p:nvPr/>
        </p:nvSpPr>
        <p:spPr bwMode="auto">
          <a:xfrm>
            <a:off x="250825" y="2997200"/>
            <a:ext cx="8713788" cy="2016125"/>
          </a:xfrm>
          <a:prstGeom prst="rect">
            <a:avLst/>
          </a:prstGeom>
          <a:noFill/>
          <a:ln w="9525">
            <a:noFill/>
            <a:miter lim="800000"/>
            <a:headEnd/>
            <a:tailEnd/>
          </a:ln>
        </p:spPr>
        <p:txBody>
          <a:bodyPr anchor="ctr"/>
          <a:lstStyle/>
          <a:p>
            <a:r>
              <a:rPr lang="uk-UA" sz="1600">
                <a:latin typeface="Calibri" pitchFamily="34" charset="0"/>
              </a:rPr>
              <a:t>Платники, по яких </a:t>
            </a:r>
            <a:r>
              <a:rPr lang="uk-UA" sz="1600" b="1" u="sng">
                <a:solidFill>
                  <a:srgbClr val="00B0F0"/>
                </a:solidFill>
                <a:latin typeface="Calibri" pitchFamily="34" charset="0"/>
              </a:rPr>
              <a:t>протягом попередніх 12 календарних місяців </a:t>
            </a:r>
            <a:r>
              <a:rPr lang="ru-RU" sz="1600">
                <a:latin typeface="Calibri" pitchFamily="34" charset="0"/>
              </a:rPr>
              <a:t>(до 11 листопада 2024 року - за фактичний наявний період, починаючи з 11 листопада 2023 року)</a:t>
            </a:r>
            <a:r>
              <a:rPr lang="ru-RU" sz="1600" b="1" u="sng">
                <a:solidFill>
                  <a:srgbClr val="00B0F0"/>
                </a:solidFill>
                <a:latin typeface="Calibri" pitchFamily="34" charset="0"/>
              </a:rPr>
              <a:t> </a:t>
            </a:r>
            <a:r>
              <a:rPr lang="uk-UA" sz="1600" b="1" u="sng">
                <a:solidFill>
                  <a:srgbClr val="FF0000"/>
                </a:solidFill>
                <a:latin typeface="Calibri" pitchFamily="34" charset="0"/>
              </a:rPr>
              <a:t>сума неотриманих грошових коштів за операціями з експорту </a:t>
            </a:r>
            <a:r>
              <a:rPr lang="uk-UA" sz="1600">
                <a:latin typeface="Calibri" pitchFamily="34" charset="0"/>
              </a:rPr>
              <a:t>окремих видів товарів, за якими банком не був завершений валютний нагляд за дотриманням таким платником установлених Національним банком України граничних строків розрахунків (після їх закінчення), </a:t>
            </a:r>
            <a:r>
              <a:rPr lang="uk-UA" sz="1600" b="1" u="sng">
                <a:solidFill>
                  <a:srgbClr val="00B050"/>
                </a:solidFill>
                <a:latin typeface="Calibri" pitchFamily="34" charset="0"/>
              </a:rPr>
              <a:t>не перевищує 20 відсотків загальної суми операцій з вивезення</a:t>
            </a:r>
            <a:r>
              <a:rPr lang="uk-UA" sz="1600">
                <a:latin typeface="Calibri" pitchFamily="34" charset="0"/>
              </a:rPr>
              <a:t> за межі митної території України у митному режимі експорту окремих видів товарів, щодо яких закінчилися встановлені Національним банком України граничні строки розрахунків.</a:t>
            </a:r>
          </a:p>
        </p:txBody>
      </p:sp>
      <p:sp>
        <p:nvSpPr>
          <p:cNvPr id="19461" name="Заголовок 1"/>
          <p:cNvSpPr txBox="1">
            <a:spLocks/>
          </p:cNvSpPr>
          <p:nvPr/>
        </p:nvSpPr>
        <p:spPr bwMode="auto">
          <a:xfrm>
            <a:off x="4932363" y="0"/>
            <a:ext cx="4211637" cy="360363"/>
          </a:xfrm>
          <a:prstGeom prst="rect">
            <a:avLst/>
          </a:prstGeom>
          <a:noFill/>
          <a:ln w="9525">
            <a:noFill/>
            <a:miter lim="800000"/>
            <a:headEnd/>
            <a:tailEnd/>
          </a:ln>
        </p:spPr>
        <p:txBody>
          <a:bodyPr anchor="ctr"/>
          <a:lstStyle/>
          <a:p>
            <a:pPr algn="ctr"/>
            <a:r>
              <a:rPr lang="uk-UA" sz="1600" b="1" i="1">
                <a:solidFill>
                  <a:srgbClr val="FF0000"/>
                </a:solidFill>
                <a:latin typeface="Calibri" pitchFamily="34" charset="0"/>
              </a:rPr>
              <a:t>Експортне забезпечення</a:t>
            </a:r>
          </a:p>
        </p:txBody>
      </p:sp>
      <p:sp>
        <p:nvSpPr>
          <p:cNvPr id="17" name="Заголовок 1"/>
          <p:cNvSpPr>
            <a:spLocks noGrp="1"/>
          </p:cNvSpPr>
          <p:nvPr>
            <p:ph type="title"/>
          </p:nvPr>
        </p:nvSpPr>
        <p:spPr>
          <a:xfrm>
            <a:off x="4932363" y="404813"/>
            <a:ext cx="4211637" cy="287337"/>
          </a:xfrm>
        </p:spPr>
        <p:txBody>
          <a:bodyPr rtlCol="0">
            <a:normAutofit fontScale="90000"/>
          </a:bodyPr>
          <a:lstStyle/>
          <a:p>
            <a:pPr fontAlgn="auto">
              <a:spcAft>
                <a:spcPts val="0"/>
              </a:spcAft>
              <a:defRPr/>
            </a:pPr>
            <a:r>
              <a:rPr lang="uk-UA" sz="2000" b="1" i="1" dirty="0">
                <a:solidFill>
                  <a:srgbClr val="00B0F0"/>
                </a:solidFill>
              </a:rPr>
              <a:t>Оподаткування</a:t>
            </a:r>
            <a:endParaRPr lang="uk-UA" sz="2000" b="1" dirty="0">
              <a:solidFill>
                <a:srgbClr val="00B0F0"/>
              </a:solidFill>
            </a:endParaRPr>
          </a:p>
        </p:txBody>
      </p:sp>
      <p:sp>
        <p:nvSpPr>
          <p:cNvPr id="12" name="Заголовок 1"/>
          <p:cNvSpPr txBox="1">
            <a:spLocks/>
          </p:cNvSpPr>
          <p:nvPr/>
        </p:nvSpPr>
        <p:spPr>
          <a:xfrm>
            <a:off x="4427538" y="5445125"/>
            <a:ext cx="4321175" cy="711200"/>
          </a:xfrm>
          <a:prstGeom prst="rect">
            <a:avLst/>
          </a:prstGeom>
        </p:spPr>
        <p:txBody>
          <a:bodyPr anchor="ctr">
            <a:normAutofit fontScale="92500" lnSpcReduction="10000"/>
          </a:bodyPr>
          <a:lstStyle/>
          <a:p>
            <a:pPr fontAlgn="auto">
              <a:spcAft>
                <a:spcPts val="0"/>
              </a:spcAft>
              <a:defRPr/>
            </a:pPr>
            <a:r>
              <a:rPr lang="uk-UA" sz="1600" b="1" i="1" dirty="0">
                <a:solidFill>
                  <a:srgbClr val="00B050"/>
                </a:solidFill>
                <a:latin typeface="+mn-lt"/>
                <a:cs typeface="+mn-cs"/>
              </a:rPr>
              <a:t>***Для платників, що </a:t>
            </a:r>
            <a:r>
              <a:rPr lang="uk-UA" sz="1600" b="1" i="1" u="sng" dirty="0">
                <a:solidFill>
                  <a:srgbClr val="00B050"/>
                </a:solidFill>
                <a:latin typeface="+mn-lt"/>
                <a:cs typeface="+mn-cs"/>
              </a:rPr>
              <a:t>відповідають </a:t>
            </a:r>
            <a:r>
              <a:rPr lang="uk-UA" sz="1600" b="1" i="1" dirty="0">
                <a:solidFill>
                  <a:srgbClr val="00B050"/>
                </a:solidFill>
                <a:latin typeface="+mn-lt"/>
                <a:cs typeface="+mn-cs"/>
              </a:rPr>
              <a:t>вимогам підпункту “а" підпункту 97.2 </a:t>
            </a:r>
            <a:r>
              <a:rPr lang="ru-RU" sz="1600" b="1" i="1" dirty="0">
                <a:solidFill>
                  <a:srgbClr val="00B050"/>
                </a:solidFill>
                <a:latin typeface="+mn-lt"/>
                <a:cs typeface="+mn-cs"/>
              </a:rPr>
              <a:t>пункту 97 </a:t>
            </a:r>
            <a:r>
              <a:rPr lang="ru-RU" sz="1600" b="1" i="1" dirty="0" err="1">
                <a:solidFill>
                  <a:srgbClr val="00B050"/>
                </a:solidFill>
                <a:latin typeface="+mn-lt"/>
                <a:cs typeface="+mn-cs"/>
              </a:rPr>
              <a:t>підрозділу</a:t>
            </a:r>
            <a:r>
              <a:rPr lang="ru-RU" sz="1600" b="1" i="1" dirty="0">
                <a:solidFill>
                  <a:srgbClr val="00B050"/>
                </a:solidFill>
                <a:latin typeface="+mn-lt"/>
                <a:cs typeface="+mn-cs"/>
              </a:rPr>
              <a:t> 2 </a:t>
            </a:r>
            <a:r>
              <a:rPr lang="ru-RU" sz="1600" b="1" i="1" dirty="0" err="1">
                <a:solidFill>
                  <a:srgbClr val="00B050"/>
                </a:solidFill>
                <a:latin typeface="+mn-lt"/>
                <a:cs typeface="+mn-cs"/>
              </a:rPr>
              <a:t>розділу</a:t>
            </a:r>
            <a:r>
              <a:rPr lang="ru-RU" sz="1600" b="1" i="1" dirty="0">
                <a:solidFill>
                  <a:srgbClr val="00B050"/>
                </a:solidFill>
                <a:latin typeface="+mn-lt"/>
                <a:cs typeface="+mn-cs"/>
              </a:rPr>
              <a:t> XX ПКУ</a:t>
            </a:r>
            <a:endParaRPr lang="uk-UA" sz="1600" b="1" i="1" dirty="0">
              <a:solidFill>
                <a:srgbClr val="00B050"/>
              </a:solidFill>
              <a:latin typeface="+mn-lt"/>
              <a:cs typeface="+mn-cs"/>
            </a:endParaRPr>
          </a:p>
          <a:p>
            <a:pPr fontAlgn="auto">
              <a:spcAft>
                <a:spcPts val="0"/>
              </a:spcAft>
              <a:defRPr/>
            </a:pPr>
            <a:endParaRPr lang="uk-UA" sz="1600" b="1" i="1" dirty="0">
              <a:solidFill>
                <a:srgbClr val="FF0000"/>
              </a:solidFill>
              <a:latin typeface="+mn-lt"/>
              <a:cs typeface="+mn-cs"/>
            </a:endParaRPr>
          </a:p>
        </p:txBody>
      </p:sp>
      <p:pic>
        <p:nvPicPr>
          <p:cNvPr id="10" name="Рисунок 9">
            <a:extLst>
              <a:ext uri="{FF2B5EF4-FFF2-40B4-BE49-F238E27FC236}">
                <a16:creationId xmlns:a16="http://schemas.microsoft.com/office/drawing/2014/main" id="{0A0F1BC3-42DC-49A7-BD94-5546033F08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285935"/>
            <a:ext cx="3421997" cy="46767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трелка вниз 8"/>
          <p:cNvSpPr/>
          <p:nvPr/>
        </p:nvSpPr>
        <p:spPr>
          <a:xfrm>
            <a:off x="4643438" y="2276475"/>
            <a:ext cx="215900" cy="288925"/>
          </a:xfrm>
          <a:prstGeom prst="downArrow">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0483" name="Заголовок 1"/>
          <p:cNvSpPr txBox="1">
            <a:spLocks/>
          </p:cNvSpPr>
          <p:nvPr/>
        </p:nvSpPr>
        <p:spPr bwMode="auto">
          <a:xfrm>
            <a:off x="2051050" y="1557338"/>
            <a:ext cx="5473700" cy="431800"/>
          </a:xfrm>
          <a:prstGeom prst="rect">
            <a:avLst/>
          </a:prstGeom>
          <a:noFill/>
          <a:ln w="9525">
            <a:noFill/>
            <a:miter lim="800000"/>
            <a:headEnd/>
            <a:tailEnd/>
          </a:ln>
        </p:spPr>
        <p:txBody>
          <a:bodyPr anchor="ctr"/>
          <a:lstStyle/>
          <a:p>
            <a:pPr algn="ctr"/>
            <a:r>
              <a:rPr lang="uk-UA" sz="1400" b="1" i="1">
                <a:latin typeface="Calibri" pitchFamily="34" charset="0"/>
              </a:rPr>
              <a:t>Оподаткування операцій з експорту окремих видів товарів </a:t>
            </a:r>
            <a:r>
              <a:rPr lang="uk-UA" sz="1400" b="1" i="1">
                <a:solidFill>
                  <a:srgbClr val="00B0F0"/>
                </a:solidFill>
                <a:latin typeface="Calibri" pitchFamily="34" charset="0"/>
              </a:rPr>
              <a:t>в період дії режиму експортного забезпечення</a:t>
            </a:r>
            <a:r>
              <a:rPr lang="uk-UA" sz="1400" b="1" i="1">
                <a:latin typeface="Calibri" pitchFamily="34" charset="0"/>
              </a:rPr>
              <a:t> здійснюється </a:t>
            </a:r>
            <a:r>
              <a:rPr lang="uk-UA" sz="1400" b="1" i="1">
                <a:solidFill>
                  <a:srgbClr val="FF0000"/>
                </a:solidFill>
                <a:latin typeface="Calibri" pitchFamily="34" charset="0"/>
              </a:rPr>
              <a:t>за ставками:</a:t>
            </a:r>
          </a:p>
        </p:txBody>
      </p:sp>
      <p:sp>
        <p:nvSpPr>
          <p:cNvPr id="20484" name="Заголовок 1"/>
          <p:cNvSpPr txBox="1">
            <a:spLocks/>
          </p:cNvSpPr>
          <p:nvPr/>
        </p:nvSpPr>
        <p:spPr bwMode="auto">
          <a:xfrm>
            <a:off x="250825" y="2492375"/>
            <a:ext cx="8713788" cy="2952750"/>
          </a:xfrm>
          <a:prstGeom prst="rect">
            <a:avLst/>
          </a:prstGeom>
          <a:noFill/>
          <a:ln w="9525">
            <a:noFill/>
            <a:miter lim="800000"/>
            <a:headEnd/>
            <a:tailEnd/>
          </a:ln>
        </p:spPr>
        <p:txBody>
          <a:bodyPr anchor="ctr"/>
          <a:lstStyle/>
          <a:p>
            <a:r>
              <a:rPr lang="uk-UA" sz="1600">
                <a:solidFill>
                  <a:srgbClr val="FF0000"/>
                </a:solidFill>
                <a:latin typeface="Calibri" pitchFamily="34" charset="0"/>
              </a:rPr>
              <a:t>14 відсотків </a:t>
            </a:r>
            <a:r>
              <a:rPr lang="uk-UA" sz="1600">
                <a:latin typeface="Calibri" pitchFamily="34" charset="0"/>
              </a:rPr>
              <a:t>оподатковуються операції з експорту товарів, які класифікуються за кодами згідно з УКТ ЗЕД 1001 (пшениця і суміш пшениці та жита (меслин)), 1003 (ячмінь), 1005 (кукурудза), (соєві боби), 1205 (насіння ріпаку або кользи), 1206 00 (насіння соняшнику);</a:t>
            </a:r>
          </a:p>
          <a:p>
            <a:endParaRPr lang="uk-UA" sz="1600">
              <a:latin typeface="Calibri" pitchFamily="34" charset="0"/>
            </a:endParaRPr>
          </a:p>
          <a:p>
            <a:r>
              <a:rPr lang="uk-UA" sz="1600">
                <a:solidFill>
                  <a:srgbClr val="FF0000"/>
                </a:solidFill>
                <a:latin typeface="Calibri" pitchFamily="34" charset="0"/>
              </a:rPr>
              <a:t>20 відсотків </a:t>
            </a:r>
            <a:r>
              <a:rPr lang="uk-UA" sz="1600">
                <a:latin typeface="Calibri" pitchFamily="34" charset="0"/>
              </a:rPr>
              <a:t>оподатковуються операції з експорту товарів, які класифікуються за кодами згідно з УКТ ЗЕД 0409 00 00 00 (мед натуральний), 0802 31 00 00 (горіхи волоські у шкаралупі), 0802 32 00 00 (горіхи волоські без шкаралупи), 1002 (жито), 1004 (овес), (олія соєва та її фракції, рафіновані або нерафіновані), 1512 (олії соняшникова, сафлорова або бавовняна та їх фракції, рафіновані або нерафіновані), 1514 (олії ріпакова (із ріпака або кользи) або гірчична та їх фракції, рафіновані або нерафіновані), 2306 (макуха та інші тверді відходи і залишки, одержані під час добування рослинних або мікробних жирів і олій, за винятком відходів товарної позиції 2304 або 2305).</a:t>
            </a:r>
          </a:p>
        </p:txBody>
      </p:sp>
      <p:sp>
        <p:nvSpPr>
          <p:cNvPr id="20485" name="Заголовок 1"/>
          <p:cNvSpPr txBox="1">
            <a:spLocks/>
          </p:cNvSpPr>
          <p:nvPr/>
        </p:nvSpPr>
        <p:spPr bwMode="auto">
          <a:xfrm>
            <a:off x="4932363" y="0"/>
            <a:ext cx="4211637" cy="360363"/>
          </a:xfrm>
          <a:prstGeom prst="rect">
            <a:avLst/>
          </a:prstGeom>
          <a:noFill/>
          <a:ln w="9525">
            <a:noFill/>
            <a:miter lim="800000"/>
            <a:headEnd/>
            <a:tailEnd/>
          </a:ln>
        </p:spPr>
        <p:txBody>
          <a:bodyPr anchor="ctr"/>
          <a:lstStyle/>
          <a:p>
            <a:pPr algn="ctr"/>
            <a:r>
              <a:rPr lang="uk-UA" sz="1600" b="1" i="1">
                <a:solidFill>
                  <a:srgbClr val="FF0000"/>
                </a:solidFill>
                <a:latin typeface="Calibri" pitchFamily="34" charset="0"/>
              </a:rPr>
              <a:t>Експортне забезпечення</a:t>
            </a:r>
          </a:p>
        </p:txBody>
      </p:sp>
      <p:sp>
        <p:nvSpPr>
          <p:cNvPr id="17" name="Заголовок 1"/>
          <p:cNvSpPr>
            <a:spLocks noGrp="1"/>
          </p:cNvSpPr>
          <p:nvPr>
            <p:ph type="title"/>
          </p:nvPr>
        </p:nvSpPr>
        <p:spPr>
          <a:xfrm>
            <a:off x="4932363" y="404813"/>
            <a:ext cx="4211637" cy="287337"/>
          </a:xfrm>
        </p:spPr>
        <p:txBody>
          <a:bodyPr rtlCol="0">
            <a:normAutofit fontScale="90000"/>
          </a:bodyPr>
          <a:lstStyle/>
          <a:p>
            <a:pPr fontAlgn="auto">
              <a:spcAft>
                <a:spcPts val="0"/>
              </a:spcAft>
              <a:defRPr/>
            </a:pPr>
            <a:r>
              <a:rPr lang="uk-UA" sz="2000" b="1" i="1" dirty="0">
                <a:solidFill>
                  <a:srgbClr val="00B0F0"/>
                </a:solidFill>
              </a:rPr>
              <a:t>Оподаткування</a:t>
            </a:r>
            <a:endParaRPr lang="uk-UA" sz="2000" b="1" dirty="0">
              <a:solidFill>
                <a:srgbClr val="00B0F0"/>
              </a:solidFill>
            </a:endParaRPr>
          </a:p>
        </p:txBody>
      </p:sp>
      <p:sp>
        <p:nvSpPr>
          <p:cNvPr id="11" name="Заголовок 1"/>
          <p:cNvSpPr txBox="1">
            <a:spLocks/>
          </p:cNvSpPr>
          <p:nvPr/>
        </p:nvSpPr>
        <p:spPr>
          <a:xfrm>
            <a:off x="4427538" y="5589588"/>
            <a:ext cx="4321175" cy="711200"/>
          </a:xfrm>
          <a:prstGeom prst="rect">
            <a:avLst/>
          </a:prstGeom>
        </p:spPr>
        <p:txBody>
          <a:bodyPr anchor="ctr">
            <a:normAutofit fontScale="92500" lnSpcReduction="10000"/>
          </a:bodyPr>
          <a:lstStyle/>
          <a:p>
            <a:pPr fontAlgn="auto">
              <a:spcAft>
                <a:spcPts val="0"/>
              </a:spcAft>
              <a:defRPr/>
            </a:pPr>
            <a:r>
              <a:rPr lang="uk-UA" sz="1600" b="1" i="1" dirty="0">
                <a:solidFill>
                  <a:srgbClr val="FF0000"/>
                </a:solidFill>
                <a:latin typeface="+mn-lt"/>
                <a:cs typeface="+mn-cs"/>
              </a:rPr>
              <a:t>***Для платників, що </a:t>
            </a:r>
            <a:r>
              <a:rPr lang="uk-UA" sz="1600" b="1" i="1" u="sng" dirty="0">
                <a:solidFill>
                  <a:srgbClr val="FF0000"/>
                </a:solidFill>
                <a:latin typeface="+mn-lt"/>
                <a:cs typeface="+mn-cs"/>
              </a:rPr>
              <a:t>не відповідають </a:t>
            </a:r>
            <a:r>
              <a:rPr lang="uk-UA" sz="1600" b="1" i="1" dirty="0">
                <a:solidFill>
                  <a:srgbClr val="FF0000"/>
                </a:solidFill>
                <a:latin typeface="+mn-lt"/>
                <a:cs typeface="+mn-cs"/>
              </a:rPr>
              <a:t>вимогам підпункту “а" підпункту 97.2 </a:t>
            </a:r>
            <a:r>
              <a:rPr lang="ru-RU" sz="1600" b="1" i="1" dirty="0">
                <a:solidFill>
                  <a:srgbClr val="FF0000"/>
                </a:solidFill>
                <a:latin typeface="+mn-lt"/>
                <a:cs typeface="+mn-cs"/>
              </a:rPr>
              <a:t>пункту 97 </a:t>
            </a:r>
            <a:r>
              <a:rPr lang="ru-RU" sz="1600" b="1" i="1" dirty="0" err="1">
                <a:solidFill>
                  <a:srgbClr val="FF0000"/>
                </a:solidFill>
                <a:latin typeface="+mn-lt"/>
                <a:cs typeface="+mn-cs"/>
              </a:rPr>
              <a:t>підрозділу</a:t>
            </a:r>
            <a:r>
              <a:rPr lang="ru-RU" sz="1600" b="1" i="1" dirty="0">
                <a:solidFill>
                  <a:srgbClr val="FF0000"/>
                </a:solidFill>
                <a:latin typeface="+mn-lt"/>
                <a:cs typeface="+mn-cs"/>
              </a:rPr>
              <a:t> 2 </a:t>
            </a:r>
            <a:r>
              <a:rPr lang="ru-RU" sz="1600" b="1" i="1" dirty="0" err="1">
                <a:solidFill>
                  <a:srgbClr val="FF0000"/>
                </a:solidFill>
                <a:latin typeface="+mn-lt"/>
                <a:cs typeface="+mn-cs"/>
              </a:rPr>
              <a:t>розділу</a:t>
            </a:r>
            <a:r>
              <a:rPr lang="ru-RU" sz="1600" b="1" i="1" dirty="0">
                <a:solidFill>
                  <a:srgbClr val="FF0000"/>
                </a:solidFill>
                <a:latin typeface="+mn-lt"/>
                <a:cs typeface="+mn-cs"/>
              </a:rPr>
              <a:t> XX ПКУ</a:t>
            </a:r>
            <a:endParaRPr lang="uk-UA" sz="1600" b="1" i="1" dirty="0">
              <a:solidFill>
                <a:srgbClr val="FF0000"/>
              </a:solidFill>
              <a:latin typeface="+mn-lt"/>
              <a:cs typeface="+mn-cs"/>
            </a:endParaRPr>
          </a:p>
          <a:p>
            <a:pPr fontAlgn="auto">
              <a:spcAft>
                <a:spcPts val="0"/>
              </a:spcAft>
              <a:defRPr/>
            </a:pPr>
            <a:endParaRPr lang="uk-UA" sz="1600" b="1" i="1" dirty="0">
              <a:solidFill>
                <a:srgbClr val="FF0000"/>
              </a:solidFill>
              <a:latin typeface="+mn-lt"/>
              <a:cs typeface="+mn-cs"/>
            </a:endParaRPr>
          </a:p>
        </p:txBody>
      </p:sp>
      <p:pic>
        <p:nvPicPr>
          <p:cNvPr id="10" name="Рисунок 9">
            <a:extLst>
              <a:ext uri="{FF2B5EF4-FFF2-40B4-BE49-F238E27FC236}">
                <a16:creationId xmlns:a16="http://schemas.microsoft.com/office/drawing/2014/main" id="{CE42F0CF-8557-4838-8C49-882E3C52B6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285935"/>
            <a:ext cx="3421997" cy="46767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трелка вниз 8"/>
          <p:cNvSpPr/>
          <p:nvPr/>
        </p:nvSpPr>
        <p:spPr>
          <a:xfrm>
            <a:off x="4572000" y="1989138"/>
            <a:ext cx="215900" cy="647700"/>
          </a:xfrm>
          <a:prstGeom prst="downArrow">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1507" name="Заголовок 1"/>
          <p:cNvSpPr txBox="1">
            <a:spLocks/>
          </p:cNvSpPr>
          <p:nvPr/>
        </p:nvSpPr>
        <p:spPr bwMode="auto">
          <a:xfrm>
            <a:off x="2051050" y="1557338"/>
            <a:ext cx="5473700" cy="431800"/>
          </a:xfrm>
          <a:prstGeom prst="rect">
            <a:avLst/>
          </a:prstGeom>
          <a:noFill/>
          <a:ln w="9525">
            <a:noFill/>
            <a:miter lim="800000"/>
            <a:headEnd/>
            <a:tailEnd/>
          </a:ln>
        </p:spPr>
        <p:txBody>
          <a:bodyPr anchor="ctr"/>
          <a:lstStyle/>
          <a:p>
            <a:pPr algn="ctr"/>
            <a:r>
              <a:rPr lang="ru-RU" sz="1400" b="1" i="1">
                <a:latin typeface="Calibri" pitchFamily="34" charset="0"/>
              </a:rPr>
              <a:t>Підпункти 97.1, 97.2 пункту 97 підрозділу 2 розділу XX ПКУ</a:t>
            </a:r>
          </a:p>
        </p:txBody>
      </p:sp>
      <p:sp>
        <p:nvSpPr>
          <p:cNvPr id="21508" name="Заголовок 1"/>
          <p:cNvSpPr txBox="1">
            <a:spLocks/>
          </p:cNvSpPr>
          <p:nvPr/>
        </p:nvSpPr>
        <p:spPr bwMode="auto">
          <a:xfrm>
            <a:off x="179388" y="2708275"/>
            <a:ext cx="8713787" cy="2305050"/>
          </a:xfrm>
          <a:prstGeom prst="rect">
            <a:avLst/>
          </a:prstGeom>
          <a:noFill/>
          <a:ln w="9525">
            <a:noFill/>
            <a:miter lim="800000"/>
            <a:headEnd/>
            <a:tailEnd/>
          </a:ln>
        </p:spPr>
        <p:txBody>
          <a:bodyPr anchor="ctr"/>
          <a:lstStyle/>
          <a:p>
            <a:r>
              <a:rPr lang="uk-UA" sz="1600">
                <a:latin typeface="Calibri" pitchFamily="34" charset="0"/>
              </a:rPr>
              <a:t>Платник ПДВ з метою вивезення за межі митної території України у митному режимі експорту окремих видів товарів зобов'язаний </a:t>
            </a:r>
            <a:r>
              <a:rPr lang="uk-UA" sz="1600" b="1" u="sng">
                <a:solidFill>
                  <a:srgbClr val="00B0F0"/>
                </a:solidFill>
                <a:latin typeface="Calibri" pitchFamily="34" charset="0"/>
              </a:rPr>
              <a:t>за кожним таким товаром скласти окрему податкову накладну</a:t>
            </a:r>
            <a:r>
              <a:rPr lang="uk-UA" sz="1600">
                <a:latin typeface="Calibri" pitchFamily="34" charset="0"/>
              </a:rPr>
              <a:t> та зареєструвати її в Єдиному реєстрі податкових накладних (далі - ЄРПН) </a:t>
            </a:r>
            <a:r>
              <a:rPr lang="uk-UA" sz="1600" b="1" u="sng">
                <a:solidFill>
                  <a:srgbClr val="00B0F0"/>
                </a:solidFill>
                <a:latin typeface="Calibri" pitchFamily="34" charset="0"/>
              </a:rPr>
              <a:t>до дня подання митної декларації</a:t>
            </a:r>
            <a:r>
              <a:rPr lang="uk-UA" sz="1600">
                <a:latin typeface="Calibri" pitchFamily="34" charset="0"/>
              </a:rPr>
              <a:t> для митного оформлення таких товарів.</a:t>
            </a:r>
          </a:p>
          <a:p>
            <a:endParaRPr lang="uk-UA" sz="1600">
              <a:latin typeface="Calibri" pitchFamily="34" charset="0"/>
            </a:endParaRPr>
          </a:p>
          <a:p>
            <a:r>
              <a:rPr lang="ru-RU" sz="1600">
                <a:latin typeface="Calibri" pitchFamily="34" charset="0"/>
              </a:rPr>
              <a:t>Таким чином, в </a:t>
            </a:r>
            <a:r>
              <a:rPr lang="ru-RU" sz="1600" b="1" u="sng">
                <a:solidFill>
                  <a:srgbClr val="00B0F0"/>
                </a:solidFill>
                <a:latin typeface="Calibri" pitchFamily="34" charset="0"/>
              </a:rPr>
              <a:t>одній податковій накладній </a:t>
            </a:r>
            <a:r>
              <a:rPr lang="ru-RU" sz="1600" b="1" u="sng">
                <a:solidFill>
                  <a:srgbClr val="FF0000"/>
                </a:solidFill>
                <a:latin typeface="Calibri" pitchFamily="34" charset="0"/>
              </a:rPr>
              <a:t>не може бути </a:t>
            </a:r>
            <a:r>
              <a:rPr lang="ru-RU" sz="1600">
                <a:latin typeface="Calibri" pitchFamily="34" charset="0"/>
              </a:rPr>
              <a:t>відображено </a:t>
            </a:r>
            <a:r>
              <a:rPr lang="ru-RU" sz="1600" b="1" u="sng">
                <a:solidFill>
                  <a:srgbClr val="00B0F0"/>
                </a:solidFill>
                <a:latin typeface="Calibri" pitchFamily="34" charset="0"/>
              </a:rPr>
              <a:t>два та більше видів товарів.</a:t>
            </a:r>
          </a:p>
          <a:p>
            <a:endParaRPr lang="uk-UA" sz="1600">
              <a:latin typeface="Calibri" pitchFamily="34" charset="0"/>
            </a:endParaRPr>
          </a:p>
        </p:txBody>
      </p:sp>
      <p:sp>
        <p:nvSpPr>
          <p:cNvPr id="21509" name="Заголовок 1"/>
          <p:cNvSpPr txBox="1">
            <a:spLocks/>
          </p:cNvSpPr>
          <p:nvPr/>
        </p:nvSpPr>
        <p:spPr bwMode="auto">
          <a:xfrm>
            <a:off x="4932363" y="0"/>
            <a:ext cx="4211637" cy="360363"/>
          </a:xfrm>
          <a:prstGeom prst="rect">
            <a:avLst/>
          </a:prstGeom>
          <a:noFill/>
          <a:ln w="9525">
            <a:noFill/>
            <a:miter lim="800000"/>
            <a:headEnd/>
            <a:tailEnd/>
          </a:ln>
        </p:spPr>
        <p:txBody>
          <a:bodyPr anchor="ctr"/>
          <a:lstStyle/>
          <a:p>
            <a:pPr algn="ctr"/>
            <a:r>
              <a:rPr lang="uk-UA" sz="1600" b="1" i="1">
                <a:solidFill>
                  <a:srgbClr val="FF0000"/>
                </a:solidFill>
                <a:latin typeface="Calibri" pitchFamily="34" charset="0"/>
              </a:rPr>
              <a:t>Експортне забезпечення</a:t>
            </a:r>
          </a:p>
        </p:txBody>
      </p:sp>
      <p:sp>
        <p:nvSpPr>
          <p:cNvPr id="17" name="Заголовок 1"/>
          <p:cNvSpPr>
            <a:spLocks noGrp="1"/>
          </p:cNvSpPr>
          <p:nvPr>
            <p:ph type="title"/>
          </p:nvPr>
        </p:nvSpPr>
        <p:spPr>
          <a:xfrm>
            <a:off x="4932363" y="404813"/>
            <a:ext cx="4211637" cy="287337"/>
          </a:xfrm>
        </p:spPr>
        <p:txBody>
          <a:bodyPr rtlCol="0">
            <a:normAutofit fontScale="90000"/>
          </a:bodyPr>
          <a:lstStyle/>
          <a:p>
            <a:pPr fontAlgn="auto">
              <a:spcAft>
                <a:spcPts val="0"/>
              </a:spcAft>
              <a:defRPr/>
            </a:pPr>
            <a:r>
              <a:rPr lang="uk-UA" sz="2000" b="1" i="1" dirty="0">
                <a:solidFill>
                  <a:srgbClr val="00B0F0"/>
                </a:solidFill>
              </a:rPr>
              <a:t>Оподаткування</a:t>
            </a:r>
            <a:endParaRPr lang="uk-UA" sz="2000" b="1" dirty="0">
              <a:solidFill>
                <a:srgbClr val="00B0F0"/>
              </a:solidFill>
            </a:endParaRPr>
          </a:p>
        </p:txBody>
      </p:sp>
      <p:pic>
        <p:nvPicPr>
          <p:cNvPr id="8" name="Рисунок 7">
            <a:extLst>
              <a:ext uri="{FF2B5EF4-FFF2-40B4-BE49-F238E27FC236}">
                <a16:creationId xmlns:a16="http://schemas.microsoft.com/office/drawing/2014/main" id="{F3295609-3DB3-48A7-9C63-77FDD8E12C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285935"/>
            <a:ext cx="3421997" cy="467673"/>
          </a:xfrm>
          <a:prstGeom prst="rect">
            <a:avLst/>
          </a:prstGeom>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1579</TotalTime>
  <Words>1849</Words>
  <Application>Microsoft Office PowerPoint</Application>
  <PresentationFormat>Экран (4:3)</PresentationFormat>
  <Paragraphs>200</Paragraphs>
  <Slides>25</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25</vt:i4>
      </vt:variant>
    </vt:vector>
  </HeadingPairs>
  <TitlesOfParts>
    <vt:vector size="29" baseType="lpstr">
      <vt:lpstr>Arial</vt:lpstr>
      <vt:lpstr>Calibri</vt:lpstr>
      <vt:lpstr>e-Ukraine Regular</vt:lpstr>
      <vt:lpstr>Тема Office</vt:lpstr>
      <vt:lpstr>Презентация PowerPoint</vt:lpstr>
      <vt:lpstr>Презентация PowerPoint</vt:lpstr>
      <vt:lpstr>Нормативно-правова база</vt:lpstr>
      <vt:lpstr>Експортне забезпечення</vt:lpstr>
      <vt:lpstr>Нормативно-правова база</vt:lpstr>
      <vt:lpstr>Нормативно-правова база</vt:lpstr>
      <vt:lpstr>Оподаткування</vt:lpstr>
      <vt:lpstr>Оподаткування</vt:lpstr>
      <vt:lpstr>Оподаткування</vt:lpstr>
      <vt:lpstr>Оподаткування</vt:lpstr>
      <vt:lpstr>Оподаткування</vt:lpstr>
      <vt:lpstr>Оподаткування</vt:lpstr>
      <vt:lpstr>Код згідно УКТЗЕД</vt:lpstr>
      <vt:lpstr>Оподаткування</vt:lpstr>
      <vt:lpstr>Оподаткування</vt:lpstr>
      <vt:lpstr>Оподаткування</vt:lpstr>
      <vt:lpstr>Презентация PowerPoint</vt:lpstr>
      <vt:lpstr>Презентация PowerPoint</vt:lpstr>
      <vt:lpstr>Презентация PowerPoint</vt:lpstr>
      <vt:lpstr>Презентация PowerPoint</vt:lpstr>
      <vt:lpstr>Оподаткування</vt:lpstr>
      <vt:lpstr>Оподаткування</vt:lpstr>
      <vt:lpstr>Оподаткування</vt:lpstr>
      <vt:lpstr>Оподаткування</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Податок на додану вартість</dc:title>
  <dc:creator>Янчев Дем'ян Дмитрович</dc:creator>
  <cp:lastModifiedBy>Слатвінський Анатолій Валерійович</cp:lastModifiedBy>
  <cp:revision>242</cp:revision>
  <cp:lastPrinted>2025-02-25T11:35:38Z</cp:lastPrinted>
  <dcterms:created xsi:type="dcterms:W3CDTF">2024-04-29T11:56:29Z</dcterms:created>
  <dcterms:modified xsi:type="dcterms:W3CDTF">2025-02-25T11:46:56Z</dcterms:modified>
</cp:coreProperties>
</file>